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</p:sldMasterIdLst>
  <p:notesMasterIdLst>
    <p:notesMasterId r:id="rId96"/>
  </p:notesMasterIdLst>
  <p:sldIdLst>
    <p:sldId id="270" r:id="rId6"/>
    <p:sldId id="303" r:id="rId7"/>
    <p:sldId id="257" r:id="rId8"/>
    <p:sldId id="300" r:id="rId9"/>
    <p:sldId id="302" r:id="rId10"/>
    <p:sldId id="295" r:id="rId11"/>
    <p:sldId id="347" r:id="rId12"/>
    <p:sldId id="343" r:id="rId13"/>
    <p:sldId id="316" r:id="rId14"/>
    <p:sldId id="333" r:id="rId15"/>
    <p:sldId id="318" r:id="rId16"/>
    <p:sldId id="334" r:id="rId17"/>
    <p:sldId id="311" r:id="rId18"/>
    <p:sldId id="328" r:id="rId19"/>
    <p:sldId id="378" r:id="rId20"/>
    <p:sldId id="379" r:id="rId21"/>
    <p:sldId id="380" r:id="rId22"/>
    <p:sldId id="338" r:id="rId23"/>
    <p:sldId id="327" r:id="rId24"/>
    <p:sldId id="341" r:id="rId25"/>
    <p:sldId id="329" r:id="rId26"/>
    <p:sldId id="342" r:id="rId27"/>
    <p:sldId id="335" r:id="rId28"/>
    <p:sldId id="332" r:id="rId29"/>
    <p:sldId id="322" r:id="rId30"/>
    <p:sldId id="324" r:id="rId31"/>
    <p:sldId id="344" r:id="rId32"/>
    <p:sldId id="339" r:id="rId33"/>
    <p:sldId id="340" r:id="rId34"/>
    <p:sldId id="336" r:id="rId35"/>
    <p:sldId id="330" r:id="rId36"/>
    <p:sldId id="345" r:id="rId37"/>
    <p:sldId id="349" r:id="rId38"/>
    <p:sldId id="350" r:id="rId39"/>
    <p:sldId id="369" r:id="rId40"/>
    <p:sldId id="355" r:id="rId41"/>
    <p:sldId id="353" r:id="rId42"/>
    <p:sldId id="354" r:id="rId43"/>
    <p:sldId id="352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12" r:id="rId52"/>
    <p:sldId id="363" r:id="rId53"/>
    <p:sldId id="364" r:id="rId54"/>
    <p:sldId id="365" r:id="rId55"/>
    <p:sldId id="368" r:id="rId56"/>
    <p:sldId id="366" r:id="rId57"/>
    <p:sldId id="337" r:id="rId58"/>
    <p:sldId id="319" r:id="rId59"/>
    <p:sldId id="372" r:id="rId60"/>
    <p:sldId id="296" r:id="rId61"/>
    <p:sldId id="301" r:id="rId62"/>
    <p:sldId id="271" r:id="rId63"/>
    <p:sldId id="292" r:id="rId64"/>
    <p:sldId id="272" r:id="rId65"/>
    <p:sldId id="304" r:id="rId66"/>
    <p:sldId id="305" r:id="rId67"/>
    <p:sldId id="375" r:id="rId68"/>
    <p:sldId id="374" r:id="rId69"/>
    <p:sldId id="306" r:id="rId70"/>
    <p:sldId id="307" r:id="rId71"/>
    <p:sldId id="273" r:id="rId72"/>
    <p:sldId id="275" r:id="rId73"/>
    <p:sldId id="284" r:id="rId74"/>
    <p:sldId id="276" r:id="rId75"/>
    <p:sldId id="277" r:id="rId76"/>
    <p:sldId id="283" r:id="rId77"/>
    <p:sldId id="282" r:id="rId78"/>
    <p:sldId id="280" r:id="rId79"/>
    <p:sldId id="281" r:id="rId80"/>
    <p:sldId id="279" r:id="rId81"/>
    <p:sldId id="285" r:id="rId82"/>
    <p:sldId id="278" r:id="rId83"/>
    <p:sldId id="286" r:id="rId84"/>
    <p:sldId id="288" r:id="rId85"/>
    <p:sldId id="287" r:id="rId86"/>
    <p:sldId id="289" r:id="rId87"/>
    <p:sldId id="298" r:id="rId88"/>
    <p:sldId id="297" r:id="rId89"/>
    <p:sldId id="367" r:id="rId90"/>
    <p:sldId id="371" r:id="rId91"/>
    <p:sldId id="377" r:id="rId92"/>
    <p:sldId id="370" r:id="rId93"/>
    <p:sldId id="299" r:id="rId94"/>
    <p:sldId id="373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03381B9-493C-4CC3-AD35-802CE05042E0}">
          <p14:sldIdLst>
            <p14:sldId id="270"/>
            <p14:sldId id="303"/>
          </p14:sldIdLst>
        </p14:section>
        <p14:section name="Overview" id="{4E78BDBE-F140-4F9C-A13A-FCB269244387}">
          <p14:sldIdLst>
            <p14:sldId id="257"/>
            <p14:sldId id="300"/>
            <p14:sldId id="302"/>
          </p14:sldIdLst>
        </p14:section>
        <p14:section name="iAPI" id="{D15C8C84-1A35-4FDB-BC3A-43601C3B922A}">
          <p14:sldIdLst>
            <p14:sldId id="295"/>
            <p14:sldId id="347"/>
            <p14:sldId id="343"/>
            <p14:sldId id="316"/>
            <p14:sldId id="333"/>
            <p14:sldId id="318"/>
            <p14:sldId id="334"/>
            <p14:sldId id="311"/>
            <p14:sldId id="328"/>
            <p14:sldId id="378"/>
            <p14:sldId id="379"/>
            <p14:sldId id="380"/>
            <p14:sldId id="338"/>
            <p14:sldId id="327"/>
            <p14:sldId id="341"/>
            <p14:sldId id="329"/>
            <p14:sldId id="342"/>
            <p14:sldId id="335"/>
            <p14:sldId id="332"/>
            <p14:sldId id="322"/>
            <p14:sldId id="324"/>
            <p14:sldId id="344"/>
            <p14:sldId id="339"/>
            <p14:sldId id="340"/>
            <p14:sldId id="336"/>
            <p14:sldId id="330"/>
            <p14:sldId id="345"/>
            <p14:sldId id="349"/>
            <p14:sldId id="350"/>
            <p14:sldId id="369"/>
            <p14:sldId id="355"/>
            <p14:sldId id="353"/>
            <p14:sldId id="354"/>
            <p14:sldId id="352"/>
            <p14:sldId id="356"/>
            <p14:sldId id="357"/>
            <p14:sldId id="358"/>
            <p14:sldId id="359"/>
            <p14:sldId id="360"/>
            <p14:sldId id="361"/>
            <p14:sldId id="362"/>
            <p14:sldId id="312"/>
            <p14:sldId id="363"/>
            <p14:sldId id="364"/>
            <p14:sldId id="365"/>
            <p14:sldId id="368"/>
            <p14:sldId id="366"/>
            <p14:sldId id="337"/>
            <p14:sldId id="319"/>
            <p14:sldId id="372"/>
          </p14:sldIdLst>
        </p14:section>
        <p14:section name="XMMI" id="{A63D14A2-8926-42B6-9DBE-1AF3725265F5}">
          <p14:sldIdLst>
            <p14:sldId id="296"/>
            <p14:sldId id="301"/>
            <p14:sldId id="271"/>
            <p14:sldId id="292"/>
            <p14:sldId id="272"/>
            <p14:sldId id="304"/>
            <p14:sldId id="305"/>
            <p14:sldId id="375"/>
            <p14:sldId id="374"/>
            <p14:sldId id="306"/>
            <p14:sldId id="307"/>
            <p14:sldId id="273"/>
            <p14:sldId id="275"/>
            <p14:sldId id="284"/>
            <p14:sldId id="276"/>
            <p14:sldId id="277"/>
            <p14:sldId id="283"/>
            <p14:sldId id="282"/>
            <p14:sldId id="280"/>
            <p14:sldId id="281"/>
            <p14:sldId id="279"/>
            <p14:sldId id="285"/>
            <p14:sldId id="278"/>
            <p14:sldId id="286"/>
            <p14:sldId id="288"/>
            <p14:sldId id="287"/>
            <p14:sldId id="289"/>
          </p14:sldIdLst>
        </p14:section>
        <p14:section name="IAPI Applications" id="{BF25C117-E6DA-4025-A305-9604A1A50757}">
          <p14:sldIdLst>
            <p14:sldId id="298"/>
          </p14:sldIdLst>
        </p14:section>
        <p14:section name="Examples and FAQ" id="{38D5734B-CB3E-4B7E-88A7-E9A037709E0F}">
          <p14:sldIdLst>
            <p14:sldId id="297"/>
            <p14:sldId id="367"/>
            <p14:sldId id="371"/>
            <p14:sldId id="377"/>
            <p14:sldId id="370"/>
          </p14:sldIdLst>
        </p14:section>
        <p14:section name="XMMI Applications" id="{A500524A-A1AD-47C1-A134-65418BA2B21F}">
          <p14:sldIdLst>
            <p14:sldId id="299"/>
          </p14:sldIdLst>
        </p14:section>
        <p14:section name="Extra" id="{A5BD8CC4-82F5-433E-8008-A5221E2E72EF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B"/>
    <a:srgbClr val="094167"/>
    <a:srgbClr val="000000"/>
    <a:srgbClr val="3A9CB0"/>
    <a:srgbClr val="AD1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87705" autoAdjust="0"/>
  </p:normalViewPr>
  <p:slideViewPr>
    <p:cSldViewPr snapToGrid="0" showGuides="1">
      <p:cViewPr varScale="1">
        <p:scale>
          <a:sx n="100" d="100"/>
          <a:sy n="100" d="100"/>
        </p:scale>
        <p:origin x="73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theme" Target="theme/theme1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1588C-352D-42A1-A906-5EEAFC4D2838}" type="datetimeFigureOut">
              <a:rPr lang="en-US" smtClean="0"/>
              <a:t>6/2/2018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07E6-12FA-4999-B01D-739F46B6DD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itchFamily="124" charset="0"/>
              </a:rPr>
              <a:t>Thank Shannon for spearheading 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itchFamily="124" charset="0"/>
              </a:rPr>
              <a:t>Thank attendees for </a:t>
            </a:r>
            <a:r>
              <a:rPr lang="en-US" sz="1200" dirty="0" smtClean="0">
                <a:solidFill>
                  <a:schemeClr val="bg1"/>
                </a:solidFill>
                <a:latin typeface="Arial" pitchFamily="124" charset="0"/>
              </a:rPr>
              <a:t>coming</a:t>
            </a:r>
          </a:p>
          <a:p>
            <a:pPr marL="0" indent="0">
              <a:buClr>
                <a:schemeClr val="bg1"/>
              </a:buClr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Arial" pitchFamily="12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5907E6-12FA-4999-B01D-739F46B6DD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714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Going to cover the following in the first talk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Will go over more </a:t>
            </a:r>
            <a:r>
              <a:rPr lang="en-US" dirty="0" smtClean="0"/>
              <a:t>examples,</a:t>
            </a:r>
            <a:r>
              <a:rPr lang="en-US" baseline="0" dirty="0" smtClean="0"/>
              <a:t> code, and </a:t>
            </a:r>
            <a:r>
              <a:rPr lang="en-US" dirty="0" smtClean="0"/>
              <a:t>questions </a:t>
            </a:r>
            <a:r>
              <a:rPr lang="en-US" dirty="0"/>
              <a:t>in part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99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Again, the IAPI is hosted on our GitHub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contains all the interfaces and documentation to get started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You’ll need a few things to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F2D3-D273-4148-ADB6-B0CFFDBA15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92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I’ll cover the overall architecture of the </a:t>
            </a:r>
            <a:r>
              <a:rPr lang="en-US" dirty="0" smtClean="0"/>
              <a:t>API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29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 have two IAPI</a:t>
            </a:r>
            <a:r>
              <a:rPr lang="en-US" baseline="0" dirty="0" smtClean="0"/>
              <a:t>-enabled </a:t>
            </a:r>
            <a:r>
              <a:rPr lang="en-US" baseline="0" dirty="0" smtClean="0"/>
              <a:t>instruments lines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Exactive</a:t>
            </a:r>
            <a:r>
              <a:rPr lang="en-US" baseline="0" dirty="0" smtClean="0"/>
              <a:t> series came </a:t>
            </a:r>
            <a:r>
              <a:rPr lang="en-US" baseline="0" dirty="0" smtClean="0"/>
              <a:t>first with the first API definitions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is broken into multiple assemblies.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Tribrid</a:t>
            </a:r>
            <a:r>
              <a:rPr lang="en-US" baseline="0" dirty="0" smtClean="0"/>
              <a:t> series came next, with a newer API </a:t>
            </a:r>
            <a:r>
              <a:rPr lang="en-US" baseline="0" dirty="0" smtClean="0"/>
              <a:t>definition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Here again, we have the extensions for the Fusion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5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 would like to highlight</a:t>
            </a:r>
            <a:r>
              <a:rPr lang="en-US" baseline="0" dirty="0" smtClean="0"/>
              <a:t> some of the differences between the </a:t>
            </a:r>
            <a:r>
              <a:rPr lang="en-US" baseline="0" dirty="0" err="1" smtClean="0"/>
              <a:t>exactive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tribrid</a:t>
            </a:r>
            <a:r>
              <a:rPr lang="en-US" baseline="0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 would like to highlight</a:t>
            </a:r>
            <a:r>
              <a:rPr lang="en-US" baseline="0" dirty="0" smtClean="0"/>
              <a:t> some of the differences between the </a:t>
            </a:r>
            <a:r>
              <a:rPr lang="en-US" baseline="0" dirty="0" err="1" smtClean="0"/>
              <a:t>exactive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tribrid</a:t>
            </a:r>
            <a:r>
              <a:rPr lang="en-US" baseline="0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77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 would like to highlight</a:t>
            </a:r>
            <a:r>
              <a:rPr lang="en-US" baseline="0" dirty="0" smtClean="0"/>
              <a:t> some of the differences between the </a:t>
            </a:r>
            <a:r>
              <a:rPr lang="en-US" baseline="0" dirty="0" err="1" smtClean="0"/>
              <a:t>exactive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tribrid</a:t>
            </a:r>
            <a:r>
              <a:rPr lang="en-US" baseline="0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9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 would like to highlight</a:t>
            </a:r>
            <a:r>
              <a:rPr lang="en-US" baseline="0" dirty="0" smtClean="0"/>
              <a:t> some of the differences between the </a:t>
            </a:r>
            <a:r>
              <a:rPr lang="en-US" baseline="0" dirty="0" err="1" smtClean="0"/>
              <a:t>exactive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tribrid</a:t>
            </a:r>
            <a:r>
              <a:rPr lang="en-US" baseline="0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49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19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Here is the basic</a:t>
            </a:r>
            <a:r>
              <a:rPr lang="en-US" baseline="0" dirty="0" smtClean="0"/>
              <a:t> lay out of the MS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slides over the next few days at </a:t>
            </a:r>
            <a:r>
              <a:rPr lang="en-US" dirty="0" smtClean="0"/>
              <a:t>ASMS so I’ll start</a:t>
            </a:r>
            <a:r>
              <a:rPr lang="en-US" baseline="0" dirty="0" smtClean="0"/>
              <a:t> with a warm up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With </a:t>
            </a:r>
            <a:r>
              <a:rPr lang="en-US" dirty="0"/>
              <a:t>an obligatory XKCD comic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Once someone programs AI to search stackoverflow.com for answers, I’m out of a job…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19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86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If we start with the data flow of the spectrum</a:t>
            </a:r>
            <a:r>
              <a:rPr lang="en-US" baseline="0" dirty="0" smtClean="0"/>
              <a:t> through the service and API to the third party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25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 also allow the third party app to modify what the instrument is doing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98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Lets</a:t>
            </a:r>
            <a:r>
              <a:rPr lang="en-US" baseline="0" dirty="0" smtClean="0"/>
              <a:t> dig in deeper into the receiving side of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94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70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21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04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65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93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92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Overview of the first half of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special guest presenters on their experience using these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94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97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34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07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83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06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63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04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35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18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0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I will talk today will be on our github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F2D3-D273-4148-ADB6-B0CFFDBA152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73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8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3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549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57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67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625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F2D3-D273-4148-ADB6-B0CFFDBA152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24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.NET assemblies are needed:</a:t>
            </a:r>
          </a:p>
          <a:p>
            <a:pPr marL="228600" indent="-228600">
              <a:buAutoNum type="arabicParenR"/>
            </a:pPr>
            <a:r>
              <a:rPr lang="en-US" dirty="0"/>
              <a:t>Thermo.TNG.MethodXMLFactory.dll</a:t>
            </a:r>
          </a:p>
          <a:p>
            <a:pPr marL="228600" indent="-228600">
              <a:buAutoNum type="arabicParenR"/>
            </a:pPr>
            <a:r>
              <a:rPr lang="en-US" dirty="0"/>
              <a:t>Thermo.TNG.MethodXMLInterface.dll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913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02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3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see Mike’s poster on Tuesday about programmable-xcalibur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I’ll cover these two repositories in today’s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AF2D3-D273-4148-ADB6-B0CFFDBA152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55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796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059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20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65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2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I am going to give a brief overview of the IAPI and its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7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an API?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Lots of questions about doing cool things without mass spectrometers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10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provide both Tune and Method Editor to allow flexibility, but not everything is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providing an API, we can extend the capabilities of the 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also allows real-time control of the 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just a quick demo of using a simple IAPI-enabled app to control the 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907E6-12FA-4999-B01D-739F46B6DD6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0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3429000"/>
            <a:ext cx="12192000" cy="3436044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Arial" pitchFamily="124" charset="0"/>
            </a:endParaRPr>
          </a:p>
        </p:txBody>
      </p:sp>
      <p:pic>
        <p:nvPicPr>
          <p:cNvPr id="10" name="image12.png"/>
          <p:cNvPicPr/>
          <p:nvPr userDrawn="1"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36553" y="3650462"/>
            <a:ext cx="2376099" cy="5691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6" name="Text Placeholder 1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6550" y="5368413"/>
            <a:ext cx="4023360" cy="93201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600" b="0" baseline="0">
                <a:solidFill>
                  <a:schemeClr val="accent5"/>
                </a:solidFill>
              </a:defRPr>
            </a:lvl1pPr>
            <a:lvl2pPr marL="114300" indent="4763">
              <a:spcAft>
                <a:spcPts val="0"/>
              </a:spcAft>
              <a:buFontTx/>
              <a:buNone/>
              <a:defRPr sz="1400" i="1" baseline="0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dirty="0"/>
              <a:t>16pt Presenter Name</a:t>
            </a:r>
          </a:p>
          <a:p>
            <a:pPr lvl="1"/>
            <a:r>
              <a:rPr lang="en-US" dirty="0"/>
              <a:t>14pt Italic Presenter Title </a:t>
            </a:r>
          </a:p>
        </p:txBody>
      </p:sp>
      <p:sp>
        <p:nvSpPr>
          <p:cNvPr id="18" name="Title 16"/>
          <p:cNvSpPr>
            <a:spLocks noGrp="1"/>
          </p:cNvSpPr>
          <p:nvPr userDrawn="1">
            <p:ph type="title" hasCustomPrompt="1"/>
          </p:nvPr>
        </p:nvSpPr>
        <p:spPr>
          <a:xfrm>
            <a:off x="336551" y="4850575"/>
            <a:ext cx="11548533" cy="443190"/>
          </a:xfrm>
          <a:noFill/>
        </p:spPr>
        <p:txBody>
          <a:bodyPr wrap="square" lIns="91440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28pt Arial Title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6297614"/>
            <a:ext cx="12192000" cy="567431"/>
            <a:chOff x="0" y="6289662"/>
            <a:chExt cx="9144000" cy="56743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6289662"/>
              <a:ext cx="9144000" cy="567431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Arial" pitchFamily="12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0" y="6467489"/>
              <a:ext cx="4320089" cy="21544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Arial"/>
                </a:rPr>
                <a:t>The world leader in serving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94729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33401"/>
            <a:ext cx="12192000" cy="1979613"/>
          </a:xfrm>
          <a:solidFill>
            <a:srgbClr val="7FBA00"/>
          </a:solidFill>
        </p:spPr>
        <p:txBody>
          <a:bodyPr lIns="274320" anchor="ctr" anchorCtr="0"/>
          <a:lstStyle>
            <a:lvl1pPr marL="0" indent="0">
              <a:spcBef>
                <a:spcPts val="600"/>
              </a:spcBef>
              <a:buClr>
                <a:schemeClr val="bg1"/>
              </a:buClr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171450" indent="0">
              <a:buFontTx/>
              <a:buNone/>
              <a:defRPr sz="1600"/>
            </a:lvl2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400" kern="0" dirty="0">
                <a:solidFill>
                  <a:schemeClr val="bg1"/>
                </a:solidFill>
              </a:rPr>
              <a:t>Place sub-head or framing statement text in this box. 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Change box color and transparency as desired.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Vertically reposition as desired.</a:t>
            </a:r>
          </a:p>
        </p:txBody>
      </p:sp>
    </p:spTree>
    <p:extLst>
      <p:ext uri="{BB962C8B-B14F-4D97-AF65-F5344CB8AC3E}">
        <p14:creationId xmlns:p14="http://schemas.microsoft.com/office/powerpoint/2010/main" val="95378442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3429000"/>
            <a:ext cx="12192000" cy="3436044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Arial" pitchFamily="124" charset="0"/>
            </a:endParaRPr>
          </a:p>
        </p:txBody>
      </p:sp>
      <p:pic>
        <p:nvPicPr>
          <p:cNvPr id="10" name="image12.png"/>
          <p:cNvPicPr/>
          <p:nvPr userDrawn="1"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36553" y="3650462"/>
            <a:ext cx="2376099" cy="5691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6" name="Text Placeholder 1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6550" y="5368413"/>
            <a:ext cx="4023360" cy="93201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600" b="0" baseline="0">
                <a:solidFill>
                  <a:schemeClr val="accent5"/>
                </a:solidFill>
              </a:defRPr>
            </a:lvl1pPr>
            <a:lvl2pPr marL="114300" indent="4763">
              <a:spcAft>
                <a:spcPts val="0"/>
              </a:spcAft>
              <a:buFontTx/>
              <a:buNone/>
              <a:defRPr sz="1400" i="1" baseline="0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dirty="0"/>
              <a:t>16pt Presenter Name</a:t>
            </a:r>
          </a:p>
          <a:p>
            <a:pPr lvl="1"/>
            <a:r>
              <a:rPr lang="en-US" dirty="0"/>
              <a:t>14pt Italic Presenter Title </a:t>
            </a:r>
          </a:p>
        </p:txBody>
      </p:sp>
      <p:sp>
        <p:nvSpPr>
          <p:cNvPr id="18" name="Title 16"/>
          <p:cNvSpPr>
            <a:spLocks noGrp="1"/>
          </p:cNvSpPr>
          <p:nvPr userDrawn="1">
            <p:ph type="title" hasCustomPrompt="1"/>
          </p:nvPr>
        </p:nvSpPr>
        <p:spPr>
          <a:xfrm>
            <a:off x="336551" y="4850575"/>
            <a:ext cx="11548533" cy="443190"/>
          </a:xfrm>
          <a:noFill/>
        </p:spPr>
        <p:txBody>
          <a:bodyPr wrap="square" lIns="91440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28pt Arial Title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6297614"/>
            <a:ext cx="12192000" cy="567431"/>
            <a:chOff x="0" y="6289662"/>
            <a:chExt cx="9144000" cy="56743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6289662"/>
              <a:ext cx="9144000" cy="567431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Arial" pitchFamily="12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0" y="6467489"/>
              <a:ext cx="4320089" cy="21544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Arial"/>
                </a:rPr>
                <a:t>The world leader in serving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5154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3851" y="1065214"/>
            <a:ext cx="11569700" cy="4833937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buClr>
                <a:schemeClr val="accent5">
                  <a:lumMod val="75000"/>
                </a:schemeClr>
              </a:buClr>
              <a:defRPr/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8487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0069551" y="6389649"/>
            <a:ext cx="1534029" cy="73732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426539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888947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bod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3267" y="777923"/>
            <a:ext cx="11580284" cy="5127578"/>
          </a:xfrm>
          <a:prstGeom prst="roundRect">
            <a:avLst>
              <a:gd name="adj" fmla="val 2774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42900" indent="-1714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635000" indent="-1905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87217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119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35148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16177424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6935" y="905776"/>
            <a:ext cx="5526616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3268" y="905776"/>
            <a:ext cx="5526617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297226388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ur box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2317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ct val="100000"/>
              <a:buFont typeface=""/>
              <a:buChar char="•"/>
              <a:defRPr lang="en-US" sz="16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4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2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lvl="1"/>
            <a:r>
              <a:rPr lang="en-US" dirty="0"/>
              <a:t>Second level: Arial 14pt</a:t>
            </a:r>
          </a:p>
          <a:p>
            <a:pPr lvl="2"/>
            <a:r>
              <a:rPr lang="en-US" dirty="0"/>
              <a:t>Third level: Arial 12pt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32318" y="3304275"/>
            <a:ext cx="5513913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400800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400800" y="33042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</p:spTree>
    <p:extLst>
      <p:ext uri="{BB962C8B-B14F-4D97-AF65-F5344CB8AC3E}">
        <p14:creationId xmlns:p14="http://schemas.microsoft.com/office/powerpoint/2010/main" val="22161308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with layou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/>
          <p:nvPr/>
        </p:nvGrpSpPr>
        <p:grpSpPr>
          <a:xfrm>
            <a:off x="0" y="0"/>
            <a:ext cx="12192000" cy="6305550"/>
            <a:chOff x="0" y="0"/>
            <a:chExt cx="9144000" cy="6305550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200615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 bwMode="auto">
            <a:xfrm>
              <a:off x="89435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0" y="5896896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51201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662772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2370263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68021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572000" y="809625"/>
              <a:ext cx="0" cy="49053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42888" y="3426948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42888" y="2514600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0254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894565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Guides</a:t>
            </a:r>
          </a:p>
        </p:txBody>
      </p:sp>
      <p:sp>
        <p:nvSpPr>
          <p:cNvPr id="23" name="Note on using Guides"/>
          <p:cNvSpPr txBox="1"/>
          <p:nvPr userDrawn="1"/>
        </p:nvSpPr>
        <p:spPr>
          <a:xfrm>
            <a:off x="3380590" y="1101578"/>
            <a:ext cx="8524210" cy="4797572"/>
          </a:xfrm>
          <a:prstGeom prst="rect">
            <a:avLst/>
          </a:prstGeom>
          <a:noFill/>
        </p:spPr>
        <p:txBody>
          <a:bodyPr wrap="square" lIns="182880" rtlCol="0">
            <a:noAutofit/>
          </a:bodyPr>
          <a:lstStyle/>
          <a:p>
            <a:r>
              <a:rPr lang="en-US" sz="1600" dirty="0"/>
              <a:t>Use the embedded guides in the template</a:t>
            </a:r>
            <a:r>
              <a:rPr lang="en-US" sz="1600" baseline="0" dirty="0"/>
              <a:t> to consistently position content throughout your presentation. </a:t>
            </a:r>
          </a:p>
          <a:p>
            <a:endParaRPr lang="en-US" sz="1600" baseline="0" dirty="0"/>
          </a:p>
          <a:p>
            <a:r>
              <a:rPr lang="en-US" sz="1600" baseline="0" dirty="0"/>
              <a:t>Toggle guides on/off as desired.</a:t>
            </a:r>
          </a:p>
          <a:p>
            <a:endParaRPr lang="en-US" sz="1600" baseline="0" dirty="0"/>
          </a:p>
          <a:p>
            <a:r>
              <a:rPr lang="en-US" sz="1600" baseline="0" dirty="0"/>
              <a:t>Note: PowerPoint v2007, 2010, 2011/2016 [Mac] and 365/2013 may not display guides in a reliably consistent manner between versions and are sometimes lost when copying content between presentations.</a:t>
            </a:r>
          </a:p>
          <a:p>
            <a:endParaRPr lang="en-US" sz="1600" baseline="0" dirty="0"/>
          </a:p>
          <a:p>
            <a:r>
              <a:rPr lang="en-US" sz="1600" baseline="0" dirty="0"/>
              <a:t>To mitigate these issues, </a:t>
            </a:r>
            <a:br>
              <a:rPr lang="en-US" sz="1600" baseline="0" dirty="0"/>
            </a:br>
            <a:r>
              <a:rPr lang="en-US" sz="1600" baseline="0" dirty="0"/>
              <a:t>the lines on this layout are provided </a:t>
            </a:r>
            <a:br>
              <a:rPr lang="en-US" sz="1600" baseline="0" dirty="0"/>
            </a:br>
            <a:r>
              <a:rPr lang="en-US" sz="1600" baseline="0" dirty="0"/>
              <a:t>in the event that you need to re-create or re-set the original template guides.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" y="2052178"/>
            <a:ext cx="2847975" cy="2381250"/>
          </a:xfrm>
          <a:prstGeom prst="roundRect">
            <a:avLst>
              <a:gd name="adj" fmla="val 3467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 userDrawn="1"/>
        </p:nvSpPr>
        <p:spPr>
          <a:xfrm>
            <a:off x="298720" y="1106237"/>
            <a:ext cx="288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Toggle Guide</a:t>
            </a:r>
            <a:r>
              <a:rPr lang="en-US" sz="1200" baseline="0" dirty="0"/>
              <a:t> visibility via </a:t>
            </a:r>
            <a:br>
              <a:rPr lang="en-US" sz="1200" baseline="0" dirty="0"/>
            </a:br>
            <a:r>
              <a:rPr lang="en-US" sz="1200" b="1" dirty="0"/>
              <a:t>View Tab :</a:t>
            </a:r>
            <a:r>
              <a:rPr lang="en-US" sz="1200" b="1" baseline="0" dirty="0"/>
              <a:t> Show &gt; Guides</a:t>
            </a:r>
          </a:p>
          <a:p>
            <a:r>
              <a:rPr lang="en-US" sz="1200" baseline="0" dirty="0"/>
              <a:t>[Click dropdown arrow for Settings]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09894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3851" y="1065214"/>
            <a:ext cx="11569700" cy="4833937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buClr>
                <a:schemeClr val="accent5">
                  <a:lumMod val="75000"/>
                </a:schemeClr>
              </a:buClr>
              <a:defRPr/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58378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43364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33401"/>
            <a:ext cx="12192000" cy="1979613"/>
          </a:xfrm>
          <a:solidFill>
            <a:srgbClr val="7FBA00"/>
          </a:solidFill>
        </p:spPr>
        <p:txBody>
          <a:bodyPr lIns="274320" anchor="ctr" anchorCtr="0"/>
          <a:lstStyle>
            <a:lvl1pPr marL="0" indent="0">
              <a:spcBef>
                <a:spcPts val="600"/>
              </a:spcBef>
              <a:buClr>
                <a:schemeClr val="bg1"/>
              </a:buClr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171450" indent="0">
              <a:buFontTx/>
              <a:buNone/>
              <a:defRPr sz="1600"/>
            </a:lvl2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400" kern="0" dirty="0">
                <a:solidFill>
                  <a:schemeClr val="bg1"/>
                </a:solidFill>
              </a:rPr>
              <a:t>Place sub-head or framing statement text in this box. 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Change box color and transparency as desired.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Vertically reposition as desired.</a:t>
            </a:r>
          </a:p>
        </p:txBody>
      </p:sp>
    </p:spTree>
    <p:extLst>
      <p:ext uri="{BB962C8B-B14F-4D97-AF65-F5344CB8AC3E}">
        <p14:creationId xmlns:p14="http://schemas.microsoft.com/office/powerpoint/2010/main" val="18383054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8446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bod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3267" y="777923"/>
            <a:ext cx="11580284" cy="5127578"/>
          </a:xfrm>
          <a:prstGeom prst="roundRect">
            <a:avLst>
              <a:gd name="adj" fmla="val 2774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42900" indent="-1714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635000" indent="-1905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753413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119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351485" y="905775"/>
            <a:ext cx="5526617" cy="4825100"/>
          </a:xfrm>
        </p:spPr>
        <p:txBody>
          <a:bodyPr/>
          <a:lstStyle>
            <a:lvl1pPr marL="0" indent="-18891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E3134"/>
              </a:buClr>
              <a:buSzPct val="100000"/>
              <a:buFont typeface=""/>
              <a:buChar char="•"/>
              <a:defRPr sz="2000" b="0" baseline="0">
                <a:solidFill>
                  <a:srgbClr val="000000"/>
                </a:solidFill>
                <a:latin typeface="Arial"/>
              </a:defRPr>
            </a:lvl1pPr>
            <a:lvl2pPr marL="403225" indent="-171450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2pPr>
            <a:lvl3pPr marL="457200" indent="169863" algn="l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accent5"/>
              </a:buClr>
              <a:buSzPct val="100000"/>
              <a:buFont typeface="Arial"/>
              <a:buChar char="•"/>
              <a:defRPr sz="16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18pt</a:t>
            </a:r>
          </a:p>
          <a:p>
            <a:pPr lvl="1"/>
            <a:r>
              <a:rPr lang="en-US" dirty="0"/>
              <a:t>Second level: Arial 16pt</a:t>
            </a:r>
          </a:p>
          <a:p>
            <a:pPr lvl="2"/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40144402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6935" y="905776"/>
            <a:ext cx="5526616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3268" y="905776"/>
            <a:ext cx="5526617" cy="4999725"/>
          </a:xfrm>
          <a:prstGeom prst="roundRect">
            <a:avLst>
              <a:gd name="adj" fmla="val 343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101600" dir="8400000" sx="98000" sy="98000" rotWithShape="0">
              <a:prstClr val="black">
                <a:alpha val="40000"/>
              </a:prstClr>
            </a:outerShdw>
          </a:effectLst>
        </p:spPr>
        <p:txBody>
          <a:bodyPr vert="horz" wrap="square" lIns="91430" tIns="91440" rIns="91430" bIns="45716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200"/>
              </a:spcAft>
              <a:defRPr lang="en-US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>
              <a:spcAft>
                <a:spcPts val="1200"/>
              </a:spcAft>
              <a:defRPr lang="en-US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marL="157428" lvl="0" indent="-157428">
              <a:lnSpc>
                <a:spcPct val="100000"/>
              </a:lnSpc>
              <a:buClr>
                <a:srgbClr val="EE3134"/>
              </a:buClr>
              <a:buSzPts val="2000"/>
              <a:buFont typeface=""/>
            </a:pPr>
            <a:r>
              <a:rPr lang="en-US" dirty="0"/>
              <a:t>First level: Arial 18pt</a:t>
            </a:r>
          </a:p>
          <a:p>
            <a:pPr lvl="1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Second level: Arial 16pt</a:t>
            </a:r>
          </a:p>
          <a:p>
            <a:pPr marL="635000" lvl="2" indent="-190500">
              <a:lnSpc>
                <a:spcPct val="100000"/>
              </a:lnSpc>
              <a:buClr>
                <a:schemeClr val="accent5"/>
              </a:buClr>
              <a:buSzPct val="100000"/>
              <a:buFont typeface="Arial"/>
            </a:pPr>
            <a:r>
              <a:rPr lang="en-US" dirty="0"/>
              <a:t>Third level: Arial 14pt</a:t>
            </a:r>
          </a:p>
        </p:txBody>
      </p:sp>
    </p:spTree>
    <p:extLst>
      <p:ext uri="{BB962C8B-B14F-4D97-AF65-F5344CB8AC3E}">
        <p14:creationId xmlns:p14="http://schemas.microsoft.com/office/powerpoint/2010/main" val="378157595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ur box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2317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ct val="100000"/>
              <a:buFont typeface=""/>
              <a:buChar char="•"/>
              <a:defRPr lang="en-US" sz="16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4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  <a:defRPr lang="en-US" sz="1200" b="0" kern="120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lvl="1"/>
            <a:r>
              <a:rPr lang="en-US" dirty="0"/>
              <a:t>Second level: Arial 14pt</a:t>
            </a:r>
          </a:p>
          <a:p>
            <a:pPr lvl="2"/>
            <a:r>
              <a:rPr lang="en-US" dirty="0"/>
              <a:t>Third level: Arial 12pt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32318" y="3304275"/>
            <a:ext cx="5513913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400800" y="9429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400800" y="3304275"/>
            <a:ext cx="5513915" cy="2182126"/>
          </a:xfrm>
          <a:prstGeom prst="roundRect">
            <a:avLst>
              <a:gd name="adj" fmla="val 521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47000">
                <a:srgbClr val="FFFFFF"/>
              </a:gs>
            </a:gsLst>
            <a:lin ang="10800000" scaled="1"/>
            <a:tileRect/>
          </a:gradFill>
          <a:ln w="15875" cap="flat" algn="ctr">
            <a:solidFill>
              <a:schemeClr val="bg2"/>
            </a:solidFill>
            <a:round/>
            <a:headEnd type="none" w="med" len="med"/>
            <a:tailEnd type="none" w="med" len="med"/>
          </a:ln>
          <a:effectLst>
            <a:outerShdw blurRad="254000" dist="228600" dir="6600000" sx="95000" sy="95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2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level: Arial 16pt</a:t>
            </a:r>
          </a:p>
          <a:p>
            <a:pPr marL="308610" lvl="1" indent="-154305" algn="l" defTabSz="342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Second level: Arial 14pt</a:t>
            </a:r>
          </a:p>
          <a:p>
            <a:pPr marL="508000" lvl="2" indent="-152400" algn="l" defTabSz="5715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n-US" dirty="0"/>
              <a:t>Third level: Arial 12pt</a:t>
            </a:r>
          </a:p>
        </p:txBody>
      </p:sp>
    </p:spTree>
    <p:extLst>
      <p:ext uri="{BB962C8B-B14F-4D97-AF65-F5344CB8AC3E}">
        <p14:creationId xmlns:p14="http://schemas.microsoft.com/office/powerpoint/2010/main" val="9224490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with layou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/>
          <p:nvPr/>
        </p:nvGrpSpPr>
        <p:grpSpPr>
          <a:xfrm>
            <a:off x="0" y="0"/>
            <a:ext cx="12192000" cy="6305550"/>
            <a:chOff x="0" y="0"/>
            <a:chExt cx="9144000" cy="6305550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200615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 bwMode="auto">
            <a:xfrm>
              <a:off x="89435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0" y="5896896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51201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662772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2370263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680218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572000" y="809625"/>
              <a:ext cx="0" cy="49053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42888" y="3426948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42888" y="2514600"/>
              <a:ext cx="867727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0254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8945657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Guides</a:t>
            </a:r>
          </a:p>
        </p:txBody>
      </p:sp>
      <p:sp>
        <p:nvSpPr>
          <p:cNvPr id="23" name="Note on using Guides"/>
          <p:cNvSpPr txBox="1"/>
          <p:nvPr userDrawn="1"/>
        </p:nvSpPr>
        <p:spPr>
          <a:xfrm>
            <a:off x="3380590" y="1101578"/>
            <a:ext cx="8524210" cy="4797572"/>
          </a:xfrm>
          <a:prstGeom prst="rect">
            <a:avLst/>
          </a:prstGeom>
          <a:noFill/>
        </p:spPr>
        <p:txBody>
          <a:bodyPr wrap="square" lIns="182880" rtlCol="0">
            <a:noAutofit/>
          </a:bodyPr>
          <a:lstStyle/>
          <a:p>
            <a:r>
              <a:rPr lang="en-US" sz="1600" dirty="0"/>
              <a:t>Use the embedded guides in the template</a:t>
            </a:r>
            <a:r>
              <a:rPr lang="en-US" sz="1600" baseline="0" dirty="0"/>
              <a:t> to consistently position content throughout your presentation. </a:t>
            </a:r>
          </a:p>
          <a:p>
            <a:endParaRPr lang="en-US" sz="1600" baseline="0" dirty="0"/>
          </a:p>
          <a:p>
            <a:r>
              <a:rPr lang="en-US" sz="1600" baseline="0" dirty="0"/>
              <a:t>Toggle guides on/off as desired.</a:t>
            </a:r>
          </a:p>
          <a:p>
            <a:endParaRPr lang="en-US" sz="1600" baseline="0" dirty="0"/>
          </a:p>
          <a:p>
            <a:r>
              <a:rPr lang="en-US" sz="1600" baseline="0" dirty="0"/>
              <a:t>Note: PowerPoint v2007, 2010, 2011/2016 [Mac] and 365/2013 may not display guides in a reliably consistent manner between versions and are sometimes lost when copying content between presentations.</a:t>
            </a:r>
          </a:p>
          <a:p>
            <a:endParaRPr lang="en-US" sz="1600" baseline="0" dirty="0"/>
          </a:p>
          <a:p>
            <a:r>
              <a:rPr lang="en-US" sz="1600" baseline="0" dirty="0"/>
              <a:t>To mitigate these issues, </a:t>
            </a:r>
            <a:br>
              <a:rPr lang="en-US" sz="1600" baseline="0" dirty="0"/>
            </a:br>
            <a:r>
              <a:rPr lang="en-US" sz="1600" baseline="0" dirty="0"/>
              <a:t>the lines on this layout are provided </a:t>
            </a:r>
            <a:br>
              <a:rPr lang="en-US" sz="1600" baseline="0" dirty="0"/>
            </a:br>
            <a:r>
              <a:rPr lang="en-US" sz="1600" baseline="0" dirty="0"/>
              <a:t>in the event that you need to re-create or re-set the original template guides.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" y="2052178"/>
            <a:ext cx="2847975" cy="2381250"/>
          </a:xfrm>
          <a:prstGeom prst="roundRect">
            <a:avLst>
              <a:gd name="adj" fmla="val 3467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 userDrawn="1"/>
        </p:nvSpPr>
        <p:spPr>
          <a:xfrm>
            <a:off x="298720" y="1106237"/>
            <a:ext cx="288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Toggle Guide</a:t>
            </a:r>
            <a:r>
              <a:rPr lang="en-US" sz="1200" baseline="0" dirty="0"/>
              <a:t> visibility via </a:t>
            </a:r>
            <a:br>
              <a:rPr lang="en-US" sz="1200" baseline="0" dirty="0"/>
            </a:br>
            <a:r>
              <a:rPr lang="en-US" sz="1200" b="1" dirty="0"/>
              <a:t>View Tab :</a:t>
            </a:r>
            <a:r>
              <a:rPr lang="en-US" sz="1200" b="1" baseline="0" dirty="0"/>
              <a:t> Show &gt; Guides</a:t>
            </a:r>
          </a:p>
          <a:p>
            <a:r>
              <a:rPr lang="en-US" sz="1200" baseline="0" dirty="0"/>
              <a:t>[Click dropdown arrow for Settings]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178352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2269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6299201"/>
            <a:ext cx="12192000" cy="558799"/>
            <a:chOff x="0" y="6320302"/>
            <a:chExt cx="9144000" cy="558799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6320302"/>
              <a:ext cx="9144000" cy="5587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124" charset="0"/>
              </a:endParaRPr>
            </a:p>
          </p:txBody>
        </p:sp>
        <p:pic>
          <p:nvPicPr>
            <p:cNvPr id="1031" name="Picture 3" descr="ThermoFisher_PPT-Logo_032-Bk.jp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00963" y="6478589"/>
              <a:ext cx="925830" cy="264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968" y="1065214"/>
            <a:ext cx="11567584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					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title"/>
          </p:nvPr>
        </p:nvSpPr>
        <p:spPr bwMode="gray">
          <a:xfrm>
            <a:off x="1" y="0"/>
            <a:ext cx="12191999" cy="5334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16" rIns="4572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: Arial 24pt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160867" y="6383338"/>
            <a:ext cx="1746251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fld id="{BC224649-6F24-4CDF-9623-7616656F3EFD}" type="slidenum">
              <a:rPr lang="en-US" sz="1000" b="1"/>
              <a:pPr/>
              <a:t>‹#›</a:t>
            </a:fld>
            <a:endParaRPr lang="en-US" sz="1200" b="1" dirty="0"/>
          </a:p>
        </p:txBody>
      </p:sp>
      <p:sp>
        <p:nvSpPr>
          <p:cNvPr id="98322" name="Line 18"/>
          <p:cNvSpPr>
            <a:spLocks noChangeShapeType="1"/>
          </p:cNvSpPr>
          <p:nvPr/>
        </p:nvSpPr>
        <p:spPr bwMode="auto">
          <a:xfrm>
            <a:off x="-10584" y="6311900"/>
            <a:ext cx="12202584" cy="0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pitchFamily="12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1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/>
  </p:transition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ＭＳ Ｐゴシック" pitchFamily="-60" charset="-128"/>
          <a:cs typeface="ＭＳ Ｐゴシック" pitchFamily="-60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9pPr>
    </p:titleStyle>
    <p:bodyStyle>
      <a:lvl1pPr marL="188913" indent="-188913" algn="l" defTabSz="171450" rtl="0" eaLnBrk="1" fontAlgn="base" hangingPunct="1">
        <a:spcBef>
          <a:spcPct val="0"/>
        </a:spcBef>
        <a:spcAft>
          <a:spcPts val="600"/>
        </a:spcAft>
        <a:buClr>
          <a:schemeClr val="accent4"/>
        </a:buClr>
        <a:buChar char="•"/>
        <a:defRPr sz="2000" b="0">
          <a:solidFill>
            <a:schemeClr val="tx1"/>
          </a:solidFill>
          <a:latin typeface="+mn-lt"/>
          <a:ea typeface="ＭＳ Ｐゴシック" pitchFamily="-60" charset="-128"/>
          <a:cs typeface="ＭＳ Ｐゴシック" pitchFamily="-60" charset="-128"/>
        </a:defRPr>
      </a:lvl1pPr>
      <a:lvl2pPr marL="342900" indent="-171450" algn="l" defTabSz="3429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800">
          <a:solidFill>
            <a:schemeClr val="tx1"/>
          </a:solidFill>
          <a:latin typeface="+mn-lt"/>
          <a:ea typeface="ＭＳ Ｐゴシック" pitchFamily="124" charset="-128"/>
        </a:defRPr>
      </a:lvl2pPr>
      <a:lvl3pPr marL="571500" indent="-171450" algn="l" defTabSz="5715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600">
          <a:solidFill>
            <a:schemeClr val="tx1"/>
          </a:solidFill>
          <a:latin typeface="+mn-lt"/>
          <a:ea typeface="ＭＳ Ｐゴシック" pitchFamily="124" charset="-128"/>
        </a:defRPr>
      </a:lvl3pPr>
      <a:lvl4pPr marL="1317625" indent="-203200" algn="l" rtl="0" eaLnBrk="1" fontAlgn="base" hangingPunct="1">
        <a:spcBef>
          <a:spcPct val="0"/>
        </a:spcBef>
        <a:spcAft>
          <a:spcPct val="20000"/>
        </a:spcAft>
        <a:buFont typeface="Symbol" pitchFamily="18" charset="2"/>
        <a:buChar char="-"/>
        <a:defRPr sz="1600">
          <a:solidFill>
            <a:schemeClr val="tx1"/>
          </a:solidFill>
          <a:latin typeface="+mn-lt"/>
          <a:ea typeface="ＭＳ Ｐゴシック" pitchFamily="124" charset="-128"/>
        </a:defRPr>
      </a:lvl4pPr>
      <a:lvl5pPr marL="17160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5pPr>
      <a:lvl6pPr marL="21732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6pPr>
      <a:lvl7pPr marL="26304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7pPr>
      <a:lvl8pPr marL="30876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8pPr>
      <a:lvl9pPr marL="35448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pos="1992">
          <p15:clr>
            <a:srgbClr val="F26B43"/>
          </p15:clr>
        </p15:guide>
        <p15:guide id="5" pos="2112">
          <p15:clr>
            <a:srgbClr val="F26B43"/>
          </p15:clr>
        </p15:guide>
        <p15:guide id="6" pos="5712">
          <p15:clr>
            <a:srgbClr val="F26B43"/>
          </p15:clr>
        </p15:guide>
        <p15:guide id="7" pos="5568">
          <p15:clr>
            <a:srgbClr val="F26B43"/>
          </p15:clr>
        </p15:guide>
        <p15:guide id="8" pos="7512">
          <p15:clr>
            <a:srgbClr val="F26B43"/>
          </p15:clr>
        </p15:guide>
        <p15:guide id="9" orient="horz" pos="336">
          <p15:clr>
            <a:srgbClr val="F26B43"/>
          </p15:clr>
        </p15:guide>
        <p15:guide id="10" orient="horz" pos="671">
          <p15:clr>
            <a:srgbClr val="F26B43"/>
          </p15:clr>
        </p15:guide>
        <p15:guide id="11" orient="horz" pos="233">
          <p15:clr>
            <a:srgbClr val="F26B43"/>
          </p15:clr>
        </p15:guide>
        <p15:guide id="12" orient="horz" pos="3967">
          <p15:clr>
            <a:srgbClr val="F26B43"/>
          </p15:clr>
        </p15:guide>
        <p15:guide id="13" orient="horz" pos="3716">
          <p15:clr>
            <a:srgbClr val="F26B43"/>
          </p15:clr>
        </p15:guide>
        <p15:guide id="14" orient="horz" pos="158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6299201"/>
            <a:ext cx="12192000" cy="558799"/>
            <a:chOff x="0" y="6320302"/>
            <a:chExt cx="9144000" cy="558799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6320302"/>
              <a:ext cx="9144000" cy="5587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124" charset="0"/>
              </a:endParaRPr>
            </a:p>
          </p:txBody>
        </p:sp>
        <p:pic>
          <p:nvPicPr>
            <p:cNvPr id="1031" name="Picture 3" descr="ThermoFisher_PPT-Logo_032-Bk.jp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700963" y="6478589"/>
              <a:ext cx="925830" cy="264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968" y="1065214"/>
            <a:ext cx="11567584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First level: Arial 20pt</a:t>
            </a:r>
          </a:p>
          <a:p>
            <a:pPr lvl="1"/>
            <a:r>
              <a:rPr lang="en-US" dirty="0"/>
              <a:t>Second level: Arial 18pt</a:t>
            </a:r>
          </a:p>
          <a:p>
            <a:pPr lvl="2"/>
            <a:r>
              <a:rPr lang="en-US" dirty="0"/>
              <a:t>Third level: Arial 16pt					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title"/>
          </p:nvPr>
        </p:nvSpPr>
        <p:spPr bwMode="gray">
          <a:xfrm>
            <a:off x="1" y="0"/>
            <a:ext cx="12191999" cy="5334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16" rIns="4572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: Arial 24pt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160867" y="6383338"/>
            <a:ext cx="1746251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fld id="{BC224649-6F24-4CDF-9623-7616656F3EFD}" type="slidenum">
              <a:rPr lang="en-US" sz="1000" b="1"/>
              <a:pPr/>
              <a:t>‹#›</a:t>
            </a:fld>
            <a:endParaRPr lang="en-US" sz="1200" b="1" dirty="0"/>
          </a:p>
        </p:txBody>
      </p:sp>
      <p:sp>
        <p:nvSpPr>
          <p:cNvPr id="98322" name="Line 18"/>
          <p:cNvSpPr>
            <a:spLocks noChangeShapeType="1"/>
          </p:cNvSpPr>
          <p:nvPr/>
        </p:nvSpPr>
        <p:spPr bwMode="auto">
          <a:xfrm>
            <a:off x="-10584" y="6311900"/>
            <a:ext cx="12202584" cy="0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pitchFamily="12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289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0" i="0" u="none">
          <a:solidFill>
            <a:schemeClr val="bg1"/>
          </a:solidFill>
          <a:latin typeface="+mj-lt"/>
          <a:ea typeface="ＭＳ Ｐゴシック" pitchFamily="-60" charset="-128"/>
          <a:cs typeface="ＭＳ Ｐゴシック" pitchFamily="-60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9pPr>
    </p:titleStyle>
    <p:bodyStyle>
      <a:lvl1pPr marL="188913" indent="-188913" algn="l" defTabSz="171450" rtl="0" eaLnBrk="1" fontAlgn="base" hangingPunct="1">
        <a:spcBef>
          <a:spcPct val="0"/>
        </a:spcBef>
        <a:spcAft>
          <a:spcPts val="600"/>
        </a:spcAft>
        <a:buClr>
          <a:schemeClr val="accent4"/>
        </a:buClr>
        <a:buChar char="•"/>
        <a:defRPr sz="2000" b="0">
          <a:solidFill>
            <a:schemeClr val="tx1"/>
          </a:solidFill>
          <a:latin typeface="+mn-lt"/>
          <a:ea typeface="ＭＳ Ｐゴシック" pitchFamily="-60" charset="-128"/>
          <a:cs typeface="ＭＳ Ｐゴシック" pitchFamily="-60" charset="-128"/>
        </a:defRPr>
      </a:lvl1pPr>
      <a:lvl2pPr marL="342900" indent="-171450" algn="l" defTabSz="3429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800" b="0" i="0" u="none">
          <a:solidFill>
            <a:schemeClr val="tx1"/>
          </a:solidFill>
          <a:latin typeface="+mn-lt"/>
          <a:ea typeface="ＭＳ Ｐゴシック" pitchFamily="124" charset="-128"/>
        </a:defRPr>
      </a:lvl2pPr>
      <a:lvl3pPr marL="571500" indent="-171450" algn="l" defTabSz="5715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1600">
          <a:solidFill>
            <a:schemeClr val="tx1"/>
          </a:solidFill>
          <a:latin typeface="+mn-lt"/>
          <a:ea typeface="ＭＳ Ｐゴシック" pitchFamily="124" charset="-128"/>
        </a:defRPr>
      </a:lvl3pPr>
      <a:lvl4pPr marL="1317625" indent="-203200" algn="l" rtl="0" eaLnBrk="1" fontAlgn="base" hangingPunct="1">
        <a:spcBef>
          <a:spcPct val="0"/>
        </a:spcBef>
        <a:spcAft>
          <a:spcPct val="20000"/>
        </a:spcAft>
        <a:buFont typeface="Symbol" pitchFamily="18" charset="2"/>
        <a:buChar char="-"/>
        <a:defRPr sz="1600">
          <a:solidFill>
            <a:schemeClr val="tx1"/>
          </a:solidFill>
          <a:latin typeface="+mn-lt"/>
          <a:ea typeface="ＭＳ Ｐゴシック" pitchFamily="124" charset="-128"/>
        </a:defRPr>
      </a:lvl4pPr>
      <a:lvl5pPr marL="17160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5pPr>
      <a:lvl6pPr marL="21732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6pPr>
      <a:lvl7pPr marL="26304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7pPr>
      <a:lvl8pPr marL="30876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8pPr>
      <a:lvl9pPr marL="35448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pos="1992">
          <p15:clr>
            <a:srgbClr val="F26B43"/>
          </p15:clr>
        </p15:guide>
        <p15:guide id="5" pos="2112">
          <p15:clr>
            <a:srgbClr val="F26B43"/>
          </p15:clr>
        </p15:guide>
        <p15:guide id="6" pos="5712">
          <p15:clr>
            <a:srgbClr val="F26B43"/>
          </p15:clr>
        </p15:guide>
        <p15:guide id="7" pos="5568">
          <p15:clr>
            <a:srgbClr val="F26B43"/>
          </p15:clr>
        </p15:guide>
        <p15:guide id="8" pos="7512">
          <p15:clr>
            <a:srgbClr val="F26B43"/>
          </p15:clr>
        </p15:guide>
        <p15:guide id="9" orient="horz" pos="336">
          <p15:clr>
            <a:srgbClr val="F26B43"/>
          </p15:clr>
        </p15:guide>
        <p15:guide id="10" orient="horz" pos="671">
          <p15:clr>
            <a:srgbClr val="F26B43"/>
          </p15:clr>
        </p15:guide>
        <p15:guide id="11" orient="horz" pos="233">
          <p15:clr>
            <a:srgbClr val="F26B43"/>
          </p15:clr>
        </p15:guide>
        <p15:guide id="12" orient="horz" pos="3967">
          <p15:clr>
            <a:srgbClr val="F26B43"/>
          </p15:clr>
        </p15:guide>
        <p15:guide id="13" orient="horz" pos="3716">
          <p15:clr>
            <a:srgbClr val="F26B43"/>
          </p15:clr>
        </p15:guide>
        <p15:guide id="14" orient="horz" pos="15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26.png"/><Relationship Id="rId5" Type="http://schemas.openxmlformats.org/officeDocument/2006/relationships/image" Target="../media/image23.jpeg"/><Relationship Id="rId10" Type="http://schemas.openxmlformats.org/officeDocument/2006/relationships/image" Target="../media/image29.png"/><Relationship Id="rId4" Type="http://schemas.openxmlformats.org/officeDocument/2006/relationships/image" Target="../media/image22.jpe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14.jpe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14.jpeg"/><Relationship Id="rId10" Type="http://schemas.openxmlformats.org/officeDocument/2006/relationships/image" Target="../media/image40.png"/><Relationship Id="rId4" Type="http://schemas.openxmlformats.org/officeDocument/2006/relationships/image" Target="../media/image23.jpeg"/><Relationship Id="rId9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14.jpeg"/><Relationship Id="rId10" Type="http://schemas.openxmlformats.org/officeDocument/2006/relationships/image" Target="../media/image40.png"/><Relationship Id="rId4" Type="http://schemas.openxmlformats.org/officeDocument/2006/relationships/image" Target="../media/image23.jpeg"/><Relationship Id="rId9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ThermoMSLicensing@thermo.com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ThermoMSLicensing@thermo.com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31.emf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rmofisherlsms/iapi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ThermoMSLicensing@thermo.com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rmofisherlsms/meth-modifications/issue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336549" y="5368413"/>
            <a:ext cx="6822787" cy="932010"/>
          </a:xfrm>
        </p:spPr>
        <p:txBody>
          <a:bodyPr/>
          <a:lstStyle/>
          <a:p>
            <a:r>
              <a:rPr lang="en-US" dirty="0"/>
              <a:t>ASMS Orbitrap Power User Meeting – June 2</a:t>
            </a:r>
            <a:r>
              <a:rPr lang="en-US" baseline="30000" dirty="0"/>
              <a:t>nd</a:t>
            </a:r>
            <a:r>
              <a:rPr lang="en-US" dirty="0"/>
              <a:t>, 2018, San Diego, CA</a:t>
            </a:r>
            <a:br>
              <a:rPr lang="en-US" dirty="0"/>
            </a:br>
            <a:endParaRPr lang="en-US" dirty="0"/>
          </a:p>
          <a:p>
            <a:r>
              <a:rPr lang="en-US" sz="1400" b="1" i="1" dirty="0"/>
              <a:t>Derek Bailey, Ph.D.</a:t>
            </a:r>
            <a:endParaRPr lang="en-US" b="1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1" y="3970930"/>
            <a:ext cx="11548533" cy="1457745"/>
          </a:xfrm>
        </p:spPr>
        <p:txBody>
          <a:bodyPr/>
          <a:lstStyle/>
          <a:p>
            <a:r>
              <a:rPr lang="en-US" dirty="0"/>
              <a:t>Instrument API and XML Method Modification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6" y="3432043"/>
            <a:ext cx="26384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6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Outline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712A1664-CC9E-4BB6-9A87-9B48BE9F0FC6}"/>
              </a:ext>
            </a:extLst>
          </p:cNvPr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IAPI 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Data and Control Flow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Receiving Data from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Scan Data Stream Subscription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Controlling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Sending Scan Definitions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Changing other MS parameters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Getting Started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4780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API Git Repository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="" xmlns:a16="http://schemas.microsoft.com/office/drawing/2014/main" id="{CDF0F665-CA8A-45A2-A8F7-4FA37254EE96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12192000" cy="848591"/>
          </a:xfrm>
          <a:prstGeom prst="rect">
            <a:avLst/>
          </a:prstGeom>
          <a:solidFill>
            <a:srgbClr val="AD1E2D">
              <a:alpha val="89804"/>
            </a:srgbClr>
          </a:solidFill>
        </p:spPr>
        <p:txBody>
          <a:bodyPr vert="horz" wrap="square" lIns="274320" tIns="182880" rIns="91430" bIns="45716" numCol="1" anchor="t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3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https://github.com/thermofisherlsms/iapi</a:t>
            </a:r>
            <a:endParaRPr 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F3ED61D-E57E-4926-BD34-60D592AB3A24}"/>
              </a:ext>
            </a:extLst>
          </p:cNvPr>
          <p:cNvSpPr txBox="1"/>
          <p:nvPr/>
        </p:nvSpPr>
        <p:spPr>
          <a:xfrm>
            <a:off x="7200900" y="1540173"/>
            <a:ext cx="48109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interfaces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Tribrid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Exactive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Previous ASMS Posters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VS Solution of Example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2EE3B42-085E-4382-A8BE-902A866198E7}"/>
              </a:ext>
            </a:extLst>
          </p:cNvPr>
          <p:cNvSpPr txBox="1"/>
          <p:nvPr/>
        </p:nvSpPr>
        <p:spPr>
          <a:xfrm>
            <a:off x="7200900" y="4163193"/>
            <a:ext cx="4810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External Requirements</a:t>
            </a:r>
          </a:p>
          <a:p>
            <a:pPr algn="ctr"/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Tune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.NET 4.6.2+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License Agreement in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IAPI License Key Activated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76D8D54-0D26-49D8-B67E-78744B4D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93" y="1540173"/>
            <a:ext cx="6616063" cy="452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489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Outline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712A1664-CC9E-4BB6-9A87-9B48BE9F0FC6}"/>
              </a:ext>
            </a:extLst>
          </p:cNvPr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IAPI 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Data and Control Flow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Receiving Data from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Scan Data Stream Subscription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Controlling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Sending Scan Definitions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Changing other MS parameters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Getting Started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953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pic>
        <p:nvPicPr>
          <p:cNvPr id="1030" name="Picture 6" descr="Image result for Lumos thermo">
            <a:extLst>
              <a:ext uri="{FF2B5EF4-FFF2-40B4-BE49-F238E27FC236}">
                <a16:creationId xmlns="" xmlns:a16="http://schemas.microsoft.com/office/drawing/2014/main" id="{EA3C2BAA-F0BC-4F29-A5F5-3AB4C7558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29648" y="4261742"/>
            <a:ext cx="3300655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769055" y="733628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Exactive Series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651170" y="3761419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Tribrid Series</a:t>
            </a:r>
          </a:p>
        </p:txBody>
      </p:sp>
      <p:pic>
        <p:nvPicPr>
          <p:cNvPr id="5122" name="Picture 2" descr="Image result for exactive">
            <a:extLst>
              <a:ext uri="{FF2B5EF4-FFF2-40B4-BE49-F238E27FC236}">
                <a16:creationId xmlns="" xmlns:a16="http://schemas.microsoft.com/office/drawing/2014/main" id="{2E7411DE-C0AC-4856-9251-502CB690F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6889" r="7423" b="7703"/>
          <a:stretch/>
        </p:blipFill>
        <p:spPr bwMode="auto">
          <a:xfrm>
            <a:off x="769055" y="1424702"/>
            <a:ext cx="2021840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8C49435-BD95-4931-8F90-5735934AD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48" t="7751" r="25302" b="42104"/>
          <a:stretch/>
        </p:blipFill>
        <p:spPr>
          <a:xfrm>
            <a:off x="3987033" y="1603784"/>
            <a:ext cx="2367281" cy="1798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36D7D2F-3DEA-4D8A-A0D1-1532D0269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48" t="64731" r="25302" b="13561"/>
          <a:stretch/>
        </p:blipFill>
        <p:spPr>
          <a:xfrm>
            <a:off x="3987033" y="4316061"/>
            <a:ext cx="2367281" cy="778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8231747-D30E-41E2-ADB2-5FB004122E85}"/>
              </a:ext>
            </a:extLst>
          </p:cNvPr>
          <p:cNvSpPr txBox="1"/>
          <p:nvPr/>
        </p:nvSpPr>
        <p:spPr>
          <a:xfrm>
            <a:off x="4096703" y="733628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IAPI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46219B3-A10D-4209-9FFB-7095C4454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45" y="1390349"/>
            <a:ext cx="2885419" cy="22039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183E7FC-9172-4048-AAC6-C6C3F058BB1F}"/>
              </a:ext>
            </a:extLst>
          </p:cNvPr>
          <p:cNvSpPr txBox="1"/>
          <p:nvPr/>
        </p:nvSpPr>
        <p:spPr>
          <a:xfrm>
            <a:off x="6578851" y="733628"/>
            <a:ext cx="295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Instrument Extensions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38DFAF3-6ECF-4D68-84BC-B5C20A4673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69" t="23812" r="9360" b="30483"/>
          <a:stretch/>
        </p:blipFill>
        <p:spPr>
          <a:xfrm>
            <a:off x="6720597" y="4415742"/>
            <a:ext cx="2885159" cy="5791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1FCFE536-0A67-4B9C-99C5-9D81C650D1B5}"/>
              </a:ext>
            </a:extLst>
          </p:cNvPr>
          <p:cNvCxnSpPr>
            <a:cxnSpLocks/>
          </p:cNvCxnSpPr>
          <p:nvPr/>
        </p:nvCxnSpPr>
        <p:spPr bwMode="auto">
          <a:xfrm flipH="1">
            <a:off x="2" y="3605020"/>
            <a:ext cx="121919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9DA5072-629F-41B3-AFB5-6381F22CF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943" y="1650092"/>
            <a:ext cx="2257586" cy="7267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EFC303E5-4C7A-423D-AB6D-8E59BF2BD2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" t="18371" r="2851" b="14736"/>
          <a:stretch/>
        </p:blipFill>
        <p:spPr>
          <a:xfrm>
            <a:off x="3942080" y="5364480"/>
            <a:ext cx="2418080" cy="4978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4FD2F02-49FB-45F7-8904-0B1DEC20FFF3}"/>
              </a:ext>
            </a:extLst>
          </p:cNvPr>
          <p:cNvSpPr txBox="1"/>
          <p:nvPr/>
        </p:nvSpPr>
        <p:spPr>
          <a:xfrm>
            <a:off x="9322051" y="733628"/>
            <a:ext cx="295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Misc.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70572F1A-591A-46A4-8496-8E213FB374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597" y="5300930"/>
            <a:ext cx="3093213" cy="56708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85336F0B-F887-4CC7-A40E-EDE8CF273442}"/>
              </a:ext>
            </a:extLst>
          </p:cNvPr>
          <p:cNvSpPr/>
          <p:nvPr/>
        </p:nvSpPr>
        <p:spPr>
          <a:xfrm>
            <a:off x="591780" y="6450127"/>
            <a:ext cx="4618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All interfaces are in the git repository, in the lib/ directory</a:t>
            </a:r>
          </a:p>
        </p:txBody>
      </p:sp>
    </p:spTree>
    <p:extLst>
      <p:ext uri="{BB962C8B-B14F-4D97-AF65-F5344CB8AC3E}">
        <p14:creationId xmlns:p14="http://schemas.microsoft.com/office/powerpoint/2010/main" val="2300982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Differences and Similarities between Exactive and Tribrid Series IAPI</a:t>
            </a:r>
          </a:p>
        </p:txBody>
      </p:sp>
      <p:pic>
        <p:nvPicPr>
          <p:cNvPr id="1030" name="Picture 6" descr="Image result for Lumos thermo">
            <a:extLst>
              <a:ext uri="{FF2B5EF4-FFF2-40B4-BE49-F238E27FC236}">
                <a16:creationId xmlns="" xmlns:a16="http://schemas.microsoft.com/office/drawing/2014/main" id="{EA3C2BAA-F0BC-4F29-A5F5-3AB4C7558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7973168" y="1065214"/>
            <a:ext cx="3300655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exactive">
            <a:extLst>
              <a:ext uri="{FF2B5EF4-FFF2-40B4-BE49-F238E27FC236}">
                <a16:creationId xmlns="" xmlns:a16="http://schemas.microsoft.com/office/drawing/2014/main" id="{2E7411DE-C0AC-4856-9251-502CB690F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6889" r="7423" b="7703"/>
          <a:stretch/>
        </p:blipFill>
        <p:spPr bwMode="auto">
          <a:xfrm>
            <a:off x="8757920" y="3642938"/>
            <a:ext cx="2021840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7">
            <a:extLst>
              <a:ext uri="{FF2B5EF4-FFF2-40B4-BE49-F238E27FC236}">
                <a16:creationId xmlns="" xmlns:a16="http://schemas.microsoft.com/office/drawing/2014/main" id="{6F346755-6BE4-4809-B3A8-DF10A690E244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720470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Although IAPI 1.X is </a:t>
            </a:r>
            <a:r>
              <a:rPr lang="en-US" b="1" kern="0" dirty="0"/>
              <a:t>not</a:t>
            </a:r>
            <a:r>
              <a:rPr lang="en-US" kern="0" dirty="0"/>
              <a:t> </a:t>
            </a:r>
            <a:r>
              <a:rPr lang="en-US" b="1" kern="0" dirty="0"/>
              <a:t>binary compatible</a:t>
            </a:r>
            <a:r>
              <a:rPr lang="en-US" kern="0" dirty="0"/>
              <a:t> with IAPI 2.X, they share considerable amount of structure</a:t>
            </a:r>
          </a:p>
          <a:p>
            <a:pPr lvl="1"/>
            <a:r>
              <a:rPr lang="en-US" kern="0" dirty="0"/>
              <a:t>Namespaces and hierarchies are virtually unchanged</a:t>
            </a:r>
          </a:p>
          <a:p>
            <a:pPr lvl="1"/>
            <a:r>
              <a:rPr lang="en-US" kern="0" dirty="0"/>
              <a:t>A few name changes or minor reorganization</a:t>
            </a:r>
          </a:p>
          <a:p>
            <a:pPr lvl="1"/>
            <a:r>
              <a:rPr lang="en-US" kern="0" dirty="0"/>
              <a:t>Removal of some interfaces</a:t>
            </a:r>
          </a:p>
          <a:p>
            <a:pPr lvl="1"/>
            <a:r>
              <a:rPr lang="en-US" kern="0" dirty="0"/>
              <a:t>Spectrum-related interfaces moved into own assembly</a:t>
            </a:r>
          </a:p>
          <a:p>
            <a:endParaRPr lang="en-US" kern="0" dirty="0"/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5271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Differences and Similarities between Exactive and Tribrid Series IAPI</a:t>
            </a:r>
          </a:p>
        </p:txBody>
      </p:sp>
      <p:pic>
        <p:nvPicPr>
          <p:cNvPr id="1030" name="Picture 6" descr="Image result for Lumos thermo">
            <a:extLst>
              <a:ext uri="{FF2B5EF4-FFF2-40B4-BE49-F238E27FC236}">
                <a16:creationId xmlns="" xmlns:a16="http://schemas.microsoft.com/office/drawing/2014/main" id="{EA3C2BAA-F0BC-4F29-A5F5-3AB4C7558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7973168" y="1065214"/>
            <a:ext cx="3300655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exactive">
            <a:extLst>
              <a:ext uri="{FF2B5EF4-FFF2-40B4-BE49-F238E27FC236}">
                <a16:creationId xmlns="" xmlns:a16="http://schemas.microsoft.com/office/drawing/2014/main" id="{2E7411DE-C0AC-4856-9251-502CB690F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6889" r="7423" b="7703"/>
          <a:stretch/>
        </p:blipFill>
        <p:spPr bwMode="auto">
          <a:xfrm>
            <a:off x="8757920" y="3642938"/>
            <a:ext cx="2021840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7">
            <a:extLst>
              <a:ext uri="{FF2B5EF4-FFF2-40B4-BE49-F238E27FC236}">
                <a16:creationId xmlns="" xmlns:a16="http://schemas.microsoft.com/office/drawing/2014/main" id="{6F346755-6BE4-4809-B3A8-DF10A690E244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720470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Although IAPI 1.X is </a:t>
            </a:r>
            <a:r>
              <a:rPr lang="en-US" b="1" kern="0" dirty="0"/>
              <a:t>not</a:t>
            </a:r>
            <a:r>
              <a:rPr lang="en-US" kern="0" dirty="0"/>
              <a:t> </a:t>
            </a:r>
            <a:r>
              <a:rPr lang="en-US" b="1" kern="0" dirty="0"/>
              <a:t>binary compatible</a:t>
            </a:r>
            <a:r>
              <a:rPr lang="en-US" kern="0" dirty="0"/>
              <a:t> with IAPI 2.X, they share considerable amount of structure</a:t>
            </a:r>
          </a:p>
          <a:p>
            <a:pPr lvl="1"/>
            <a:r>
              <a:rPr lang="en-US" kern="0" dirty="0"/>
              <a:t>Namespaces and hierarchies are virtually unchanged</a:t>
            </a:r>
          </a:p>
          <a:p>
            <a:pPr lvl="1"/>
            <a:r>
              <a:rPr lang="en-US" kern="0" dirty="0"/>
              <a:t>A few name changes or minor reorganization</a:t>
            </a:r>
          </a:p>
          <a:p>
            <a:pPr lvl="1"/>
            <a:r>
              <a:rPr lang="en-US" kern="0" dirty="0"/>
              <a:t>Removal of some interfaces</a:t>
            </a:r>
          </a:p>
          <a:p>
            <a:pPr lvl="1"/>
            <a:r>
              <a:rPr lang="en-US" kern="0" dirty="0"/>
              <a:t>Spectrum-related interfaces moved into own assembly</a:t>
            </a:r>
          </a:p>
          <a:p>
            <a:r>
              <a:rPr lang="en-US" kern="0" dirty="0"/>
              <a:t>The logical flow for both receiving scan data and sending scans definitions to the instrument is </a:t>
            </a:r>
            <a:r>
              <a:rPr lang="en-US" b="1" kern="0" dirty="0"/>
              <a:t>identical</a:t>
            </a:r>
          </a:p>
          <a:p>
            <a:endParaRPr lang="en-US" kern="0" dirty="0"/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38885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Differences and Similarities between Exactive and Tribrid Series IAPI</a:t>
            </a:r>
          </a:p>
        </p:txBody>
      </p:sp>
      <p:pic>
        <p:nvPicPr>
          <p:cNvPr id="1030" name="Picture 6" descr="Image result for Lumos thermo">
            <a:extLst>
              <a:ext uri="{FF2B5EF4-FFF2-40B4-BE49-F238E27FC236}">
                <a16:creationId xmlns="" xmlns:a16="http://schemas.microsoft.com/office/drawing/2014/main" id="{EA3C2BAA-F0BC-4F29-A5F5-3AB4C7558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7973168" y="1065214"/>
            <a:ext cx="3300655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exactive">
            <a:extLst>
              <a:ext uri="{FF2B5EF4-FFF2-40B4-BE49-F238E27FC236}">
                <a16:creationId xmlns="" xmlns:a16="http://schemas.microsoft.com/office/drawing/2014/main" id="{2E7411DE-C0AC-4856-9251-502CB690F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6889" r="7423" b="7703"/>
          <a:stretch/>
        </p:blipFill>
        <p:spPr bwMode="auto">
          <a:xfrm>
            <a:off x="8757920" y="3642938"/>
            <a:ext cx="2021840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7">
            <a:extLst>
              <a:ext uri="{FF2B5EF4-FFF2-40B4-BE49-F238E27FC236}">
                <a16:creationId xmlns="" xmlns:a16="http://schemas.microsoft.com/office/drawing/2014/main" id="{6F346755-6BE4-4809-B3A8-DF10A690E244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720470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Although IAPI 1.X is </a:t>
            </a:r>
            <a:r>
              <a:rPr lang="en-US" b="1" kern="0" dirty="0"/>
              <a:t>not</a:t>
            </a:r>
            <a:r>
              <a:rPr lang="en-US" kern="0" dirty="0"/>
              <a:t> </a:t>
            </a:r>
            <a:r>
              <a:rPr lang="en-US" b="1" kern="0" dirty="0"/>
              <a:t>binary compatible</a:t>
            </a:r>
            <a:r>
              <a:rPr lang="en-US" kern="0" dirty="0"/>
              <a:t> with IAPI 2.X, they share considerable amount of structure</a:t>
            </a:r>
          </a:p>
          <a:p>
            <a:pPr lvl="1"/>
            <a:r>
              <a:rPr lang="en-US" kern="0" dirty="0"/>
              <a:t>Namespaces and hierarchies are virtually unchanged</a:t>
            </a:r>
          </a:p>
          <a:p>
            <a:pPr lvl="1"/>
            <a:r>
              <a:rPr lang="en-US" kern="0" dirty="0"/>
              <a:t>A few name changes or minor reorganization</a:t>
            </a:r>
          </a:p>
          <a:p>
            <a:pPr lvl="1"/>
            <a:r>
              <a:rPr lang="en-US" kern="0" dirty="0"/>
              <a:t>Removal of some interfaces</a:t>
            </a:r>
          </a:p>
          <a:p>
            <a:pPr lvl="1"/>
            <a:r>
              <a:rPr lang="en-US" kern="0" dirty="0"/>
              <a:t>Spectrum-related interfaces moved into own assembly</a:t>
            </a:r>
          </a:p>
          <a:p>
            <a:r>
              <a:rPr lang="en-US" kern="0" dirty="0"/>
              <a:t>The logical flow for both receiving scan data and sending scans definitions to the instrument is </a:t>
            </a:r>
            <a:r>
              <a:rPr lang="en-US" b="1" kern="0" dirty="0"/>
              <a:t>identical</a:t>
            </a:r>
          </a:p>
          <a:p>
            <a:r>
              <a:rPr lang="en-US" kern="0" dirty="0"/>
              <a:t>Different methods for instantiating the IAPIs</a:t>
            </a:r>
          </a:p>
          <a:p>
            <a:pPr lvl="1"/>
            <a:r>
              <a:rPr lang="en-US" kern="0" dirty="0"/>
              <a:t>Tribrid-series uses a </a:t>
            </a:r>
            <a:r>
              <a:rPr lang="en-US" b="1" kern="0" dirty="0"/>
              <a:t>Factory</a:t>
            </a:r>
            <a:r>
              <a:rPr lang="en-US" kern="0" dirty="0"/>
              <a:t> method model with Microsoft’s Managed Extensibility Framework (MEF)</a:t>
            </a:r>
          </a:p>
          <a:p>
            <a:pPr lvl="1"/>
            <a:r>
              <a:rPr lang="en-US" kern="0" dirty="0"/>
              <a:t>Exactive-series uses the </a:t>
            </a:r>
            <a:r>
              <a:rPr lang="en-US" b="1" kern="0" dirty="0"/>
              <a:t>System.Reflection.Assembly </a:t>
            </a:r>
            <a:r>
              <a:rPr lang="en-US" kern="0" dirty="0"/>
              <a:t>API</a:t>
            </a:r>
          </a:p>
          <a:p>
            <a:endParaRPr lang="en-US" kern="0" dirty="0"/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37694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Differences and Similarities between Exactive and Tribrid Series IAPI</a:t>
            </a:r>
          </a:p>
        </p:txBody>
      </p:sp>
      <p:pic>
        <p:nvPicPr>
          <p:cNvPr id="1030" name="Picture 6" descr="Image result for Lumos thermo">
            <a:extLst>
              <a:ext uri="{FF2B5EF4-FFF2-40B4-BE49-F238E27FC236}">
                <a16:creationId xmlns="" xmlns:a16="http://schemas.microsoft.com/office/drawing/2014/main" id="{EA3C2BAA-F0BC-4F29-A5F5-3AB4C7558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7973168" y="1065214"/>
            <a:ext cx="3300655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exactive">
            <a:extLst>
              <a:ext uri="{FF2B5EF4-FFF2-40B4-BE49-F238E27FC236}">
                <a16:creationId xmlns="" xmlns:a16="http://schemas.microsoft.com/office/drawing/2014/main" id="{2E7411DE-C0AC-4856-9251-502CB690F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6889" r="7423" b="7703"/>
          <a:stretch/>
        </p:blipFill>
        <p:spPr bwMode="auto">
          <a:xfrm>
            <a:off x="8757920" y="3642938"/>
            <a:ext cx="2021840" cy="18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7">
            <a:extLst>
              <a:ext uri="{FF2B5EF4-FFF2-40B4-BE49-F238E27FC236}">
                <a16:creationId xmlns="" xmlns:a16="http://schemas.microsoft.com/office/drawing/2014/main" id="{6F346755-6BE4-4809-B3A8-DF10A690E244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720470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Although IAPI 1.X is </a:t>
            </a:r>
            <a:r>
              <a:rPr lang="en-US" b="1" kern="0" dirty="0"/>
              <a:t>not</a:t>
            </a:r>
            <a:r>
              <a:rPr lang="en-US" kern="0" dirty="0"/>
              <a:t> </a:t>
            </a:r>
            <a:r>
              <a:rPr lang="en-US" b="1" kern="0" dirty="0"/>
              <a:t>binary compatible</a:t>
            </a:r>
            <a:r>
              <a:rPr lang="en-US" kern="0" dirty="0"/>
              <a:t> with IAPI 2.X, they share considerable amount of structure</a:t>
            </a:r>
          </a:p>
          <a:p>
            <a:pPr lvl="1"/>
            <a:r>
              <a:rPr lang="en-US" kern="0" dirty="0"/>
              <a:t>Namespaces and hierarchies are virtually unchanged</a:t>
            </a:r>
          </a:p>
          <a:p>
            <a:pPr lvl="1"/>
            <a:r>
              <a:rPr lang="en-US" kern="0" dirty="0"/>
              <a:t>A few name changes or minor reorganization</a:t>
            </a:r>
          </a:p>
          <a:p>
            <a:pPr lvl="1"/>
            <a:r>
              <a:rPr lang="en-US" kern="0" dirty="0"/>
              <a:t>Removal of some interfaces</a:t>
            </a:r>
          </a:p>
          <a:p>
            <a:pPr lvl="1"/>
            <a:r>
              <a:rPr lang="en-US" kern="0" dirty="0"/>
              <a:t>Spectrum-related interfaces moved into own assembly</a:t>
            </a:r>
          </a:p>
          <a:p>
            <a:r>
              <a:rPr lang="en-US" kern="0" dirty="0"/>
              <a:t>The logical flow for both receiving scan data and sending scans definitions to the instrument is </a:t>
            </a:r>
            <a:r>
              <a:rPr lang="en-US" b="1" kern="0" dirty="0"/>
              <a:t>identical</a:t>
            </a:r>
          </a:p>
          <a:p>
            <a:r>
              <a:rPr lang="en-US" kern="0" dirty="0"/>
              <a:t>Different methods for instantiating the IAPIs</a:t>
            </a:r>
          </a:p>
          <a:p>
            <a:pPr lvl="1"/>
            <a:r>
              <a:rPr lang="en-US" kern="0" dirty="0"/>
              <a:t>Tribrid-series uses a </a:t>
            </a:r>
            <a:r>
              <a:rPr lang="en-US" b="1" kern="0" dirty="0"/>
              <a:t>Factory</a:t>
            </a:r>
            <a:r>
              <a:rPr lang="en-US" kern="0" dirty="0"/>
              <a:t> method model with Microsoft’s Managed Extensibility Framework (MEF)</a:t>
            </a:r>
          </a:p>
          <a:p>
            <a:pPr lvl="1"/>
            <a:r>
              <a:rPr lang="en-US" kern="0" dirty="0"/>
              <a:t>Exactive-series uses the </a:t>
            </a:r>
            <a:r>
              <a:rPr lang="en-US" b="1" kern="0" dirty="0"/>
              <a:t>System.Reflection.Assembly </a:t>
            </a:r>
            <a:r>
              <a:rPr lang="en-US" kern="0" dirty="0"/>
              <a:t>API</a:t>
            </a:r>
          </a:p>
          <a:p>
            <a:r>
              <a:rPr lang="en-US" kern="0" dirty="0"/>
              <a:t>Some interfaces are not implemented due to technical reasons or deemed not immediately useful</a:t>
            </a:r>
          </a:p>
          <a:p>
            <a:endParaRPr lang="en-US" kern="0" dirty="0"/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6801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 descr="Image result for Lumos thermo">
            <a:extLst>
              <a:ext uri="{FF2B5EF4-FFF2-40B4-BE49-F238E27FC236}">
                <a16:creationId xmlns="" xmlns:a16="http://schemas.microsoft.com/office/drawing/2014/main" id="{EA3C2BAA-F0BC-4F29-A5F5-3AB4C7558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968608" y="1400494"/>
            <a:ext cx="7625255" cy="437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="" xmlns:a16="http://schemas.microsoft.com/office/drawing/2014/main" id="{F8855F4C-B622-4A9B-8478-63AC10F389BC}"/>
              </a:ext>
            </a:extLst>
          </p:cNvPr>
          <p:cNvSpPr txBox="1">
            <a:spLocks/>
          </p:cNvSpPr>
          <p:nvPr/>
        </p:nvSpPr>
        <p:spPr>
          <a:xfrm>
            <a:off x="1" y="2407863"/>
            <a:ext cx="12192000" cy="2470150"/>
          </a:xfrm>
          <a:prstGeom prst="rect">
            <a:avLst/>
          </a:prstGeom>
          <a:solidFill>
            <a:srgbClr val="00548B">
              <a:alpha val="89804"/>
            </a:srgbClr>
          </a:solidFill>
        </p:spPr>
        <p:txBody>
          <a:bodyPr vert="horz" wrap="square" lIns="274320" tIns="182880" rIns="91430" bIns="45716" numCol="1" anchor="ctr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3200" kern="0" dirty="0">
                <a:solidFill>
                  <a:schemeClr val="bg1"/>
                </a:solidFill>
                <a:latin typeface="+mj-lt"/>
              </a:rPr>
              <a:t>The rest of this presentation will focus on the </a:t>
            </a:r>
            <a:r>
              <a:rPr lang="en-US" sz="3200" b="1" kern="0" dirty="0">
                <a:solidFill>
                  <a:schemeClr val="bg1"/>
                </a:solidFill>
                <a:latin typeface="+mj-lt"/>
              </a:rPr>
              <a:t>Tribrid</a:t>
            </a:r>
            <a:r>
              <a:rPr lang="en-US" sz="3200" kern="0" dirty="0">
                <a:solidFill>
                  <a:schemeClr val="bg1"/>
                </a:solidFill>
                <a:latin typeface="+mj-lt"/>
              </a:rPr>
              <a:t>-series IAPI.</a:t>
            </a:r>
          </a:p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400" kern="0" dirty="0">
                <a:solidFill>
                  <a:schemeClr val="bg1"/>
                </a:solidFill>
                <a:latin typeface="+mj-lt"/>
              </a:rPr>
              <a:t>Most topics are applicable to the </a:t>
            </a:r>
            <a:r>
              <a:rPr lang="en-US" sz="2400" b="1" kern="0" dirty="0">
                <a:solidFill>
                  <a:schemeClr val="bg1"/>
                </a:solidFill>
                <a:latin typeface="+mj-lt"/>
              </a:rPr>
              <a:t>Exactive</a:t>
            </a:r>
            <a:r>
              <a:rPr lang="en-US" sz="2400" kern="0" dirty="0">
                <a:solidFill>
                  <a:schemeClr val="bg1"/>
                </a:solidFill>
                <a:latin typeface="+mj-lt"/>
              </a:rPr>
              <a:t>-series with minor differences.</a:t>
            </a:r>
            <a:endParaRPr lang="en-US" sz="20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311599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MS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5226733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9" name="Picture 4" descr="Image result for optiplex 3050">
            <a:extLst>
              <a:ext uri="{FF2B5EF4-FFF2-40B4-BE49-F238E27FC236}">
                <a16:creationId xmlns="" xmlns:a16="http://schemas.microsoft.com/office/drawing/2014/main" id="{257E6907-E96D-4B24-A323-5CF025CE1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1704"/>
          <a:stretch/>
        </p:blipFill>
        <p:spPr bwMode="auto">
          <a:xfrm>
            <a:off x="5754514" y="1251205"/>
            <a:ext cx="1177054" cy="210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witch ethernet">
            <a:extLst>
              <a:ext uri="{FF2B5EF4-FFF2-40B4-BE49-F238E27FC236}">
                <a16:creationId xmlns="" xmlns:a16="http://schemas.microsoft.com/office/drawing/2014/main" id="{256331F7-8C54-4602-AD97-7F53F9471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18218"/>
          <a:stretch/>
        </p:blipFill>
        <p:spPr bwMode="auto">
          <a:xfrm>
            <a:off x="3355972" y="1226639"/>
            <a:ext cx="1387416" cy="7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="" xmlns:a16="http://schemas.microsoft.com/office/drawing/2014/main" id="{1928D2C9-3415-4C99-8F15-E9BE6F47268F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2793185" y="1747522"/>
            <a:ext cx="742495" cy="553258"/>
          </a:xfrm>
          <a:prstGeom prst="bentConnector3">
            <a:avLst>
              <a:gd name="adj1" fmla="val 99261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="" xmlns:a16="http://schemas.microsoft.com/office/drawing/2014/main" id="{EC004C12-FDAE-46D7-8539-6672381F07DF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rot="10800000">
            <a:off x="3993696" y="1813491"/>
            <a:ext cx="1760819" cy="490555"/>
          </a:xfrm>
          <a:prstGeom prst="bentConnector3">
            <a:avLst>
              <a:gd name="adj1" fmla="val 100199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928F2F5-B653-4AD1-8888-57817D131B3B}"/>
              </a:ext>
            </a:extLst>
          </p:cNvPr>
          <p:cNvSpPr txBox="1"/>
          <p:nvPr/>
        </p:nvSpPr>
        <p:spPr>
          <a:xfrm>
            <a:off x="2864890" y="914425"/>
            <a:ext cx="225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Local Switch</a:t>
            </a:r>
          </a:p>
        </p:txBody>
      </p:sp>
      <p:pic>
        <p:nvPicPr>
          <p:cNvPr id="26" name="Picture 6" descr="Image result for Lumos thermo">
            <a:extLst>
              <a:ext uri="{FF2B5EF4-FFF2-40B4-BE49-F238E27FC236}">
                <a16:creationId xmlns="" xmlns:a16="http://schemas.microsoft.com/office/drawing/2014/main" id="{9CA6445A-89A3-487B-86CA-95C3C55E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1142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F8A3B4C0-9229-4AF9-AC62-7D60B0D4C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41" y="4277772"/>
            <a:ext cx="2826103" cy="1667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DD3ADAA4-1AE8-4385-946D-81D9D15BD103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 bwMode="auto">
          <a:xfrm flipV="1">
            <a:off x="3196644" y="3859554"/>
            <a:ext cx="2131689" cy="12517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8B99E1B-D1A0-41A4-96FA-C0425843B230}"/>
              </a:ext>
            </a:extLst>
          </p:cNvPr>
          <p:cNvSpPr txBox="1"/>
          <p:nvPr/>
        </p:nvSpPr>
        <p:spPr>
          <a:xfrm>
            <a:off x="404251" y="3836669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Tune Application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1C0CB7EF-481E-42AD-9E5E-DDC9D1806FB1}"/>
              </a:ext>
            </a:extLst>
          </p:cNvPr>
          <p:cNvGrpSpPr/>
          <p:nvPr/>
        </p:nvGrpSpPr>
        <p:grpSpPr>
          <a:xfrm>
            <a:off x="5328333" y="3500244"/>
            <a:ext cx="2329331" cy="718620"/>
            <a:chOff x="5270349" y="4242089"/>
            <a:chExt cx="2329331" cy="7186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="" xmlns:a16="http://schemas.microsoft.com/office/drawing/2014/main" id="{75A024F4-92F7-4763-9E21-81F9D8463B86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6152" name="Picture 8" descr="Image result for services icon">
              <a:extLst>
                <a:ext uri="{FF2B5EF4-FFF2-40B4-BE49-F238E27FC236}">
                  <a16:creationId xmlns="" xmlns:a16="http://schemas.microsoft.com/office/drawing/2014/main" id="{26D29520-7C64-48F5-ABB1-55DF59F6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79841C1F-67BF-4D87-8C61-E221ED5D4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235" y="4731957"/>
            <a:ext cx="2069711" cy="113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4FC7D82D-4E16-479A-AADD-0B18C7DE30AD}"/>
              </a:ext>
            </a:extLst>
          </p:cNvPr>
          <p:cNvSpPr txBox="1"/>
          <p:nvPr/>
        </p:nvSpPr>
        <p:spPr>
          <a:xfrm>
            <a:off x="4805589" y="5942875"/>
            <a:ext cx="1687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Rawfile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="" xmlns:a16="http://schemas.microsoft.com/office/drawing/2014/main" id="{ED6B37EB-8A0F-4B2B-AAE5-13208E82D5AA}"/>
              </a:ext>
            </a:extLst>
          </p:cNvPr>
          <p:cNvCxnSpPr>
            <a:cxnSpLocks/>
            <a:stCxn id="63" idx="0"/>
            <a:endCxn id="25" idx="2"/>
          </p:cNvCxnSpPr>
          <p:nvPr/>
        </p:nvCxnSpPr>
        <p:spPr bwMode="auto">
          <a:xfrm rot="5400000" flipH="1" flipV="1">
            <a:off x="5794999" y="4033957"/>
            <a:ext cx="513093" cy="88290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565355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B6DDAFD-8194-4AE7-B5B3-14B7596A4B59}"/>
              </a:ext>
            </a:extLst>
          </p:cNvPr>
          <p:cNvSpPr/>
          <p:nvPr/>
        </p:nvSpPr>
        <p:spPr>
          <a:xfrm>
            <a:off x="591780" y="6450127"/>
            <a:ext cx="19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smtClean="0"/>
              <a:t>xkcd.com/1168/</a:t>
            </a:r>
            <a:endParaRPr lang="en-US" sz="1400" i="1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DC8032F-E6BE-436B-9B2C-CCC4CFBB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ASMS 2018 Warm Up Slide</a:t>
            </a:r>
          </a:p>
        </p:txBody>
      </p:sp>
      <p:pic>
        <p:nvPicPr>
          <p:cNvPr id="2" name="Picture 2" descr="t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62" y="1840706"/>
            <a:ext cx="8763476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664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IAPI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5226733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74A343A-CA21-4C47-96A1-7FE5460F5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1" t="26025" r="5172" b="21413"/>
          <a:stretch/>
        </p:blipFill>
        <p:spPr>
          <a:xfrm>
            <a:off x="7120705" y="4583162"/>
            <a:ext cx="2515187" cy="648441"/>
          </a:xfrm>
          <a:prstGeom prst="rect">
            <a:avLst/>
          </a:prstGeom>
        </p:spPr>
      </p:pic>
      <p:pic>
        <p:nvPicPr>
          <p:cNvPr id="9" name="Picture 4" descr="Image result for optiplex 3050">
            <a:extLst>
              <a:ext uri="{FF2B5EF4-FFF2-40B4-BE49-F238E27FC236}">
                <a16:creationId xmlns="" xmlns:a16="http://schemas.microsoft.com/office/drawing/2014/main" id="{257E6907-E96D-4B24-A323-5CF025CE1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1704"/>
          <a:stretch/>
        </p:blipFill>
        <p:spPr bwMode="auto">
          <a:xfrm>
            <a:off x="5754514" y="1251205"/>
            <a:ext cx="1177054" cy="210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witch ethernet">
            <a:extLst>
              <a:ext uri="{FF2B5EF4-FFF2-40B4-BE49-F238E27FC236}">
                <a16:creationId xmlns="" xmlns:a16="http://schemas.microsoft.com/office/drawing/2014/main" id="{256331F7-8C54-4602-AD97-7F53F9471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18218"/>
          <a:stretch/>
        </p:blipFill>
        <p:spPr bwMode="auto">
          <a:xfrm>
            <a:off x="3355972" y="1226639"/>
            <a:ext cx="1387416" cy="7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="" xmlns:a16="http://schemas.microsoft.com/office/drawing/2014/main" id="{1928D2C9-3415-4C99-8F15-E9BE6F47268F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2793185" y="1747522"/>
            <a:ext cx="742495" cy="553258"/>
          </a:xfrm>
          <a:prstGeom prst="bentConnector3">
            <a:avLst>
              <a:gd name="adj1" fmla="val 99261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="" xmlns:a16="http://schemas.microsoft.com/office/drawing/2014/main" id="{EC004C12-FDAE-46D7-8539-6672381F07DF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rot="10800000">
            <a:off x="3993696" y="1813491"/>
            <a:ext cx="1760819" cy="490555"/>
          </a:xfrm>
          <a:prstGeom prst="bentConnector3">
            <a:avLst>
              <a:gd name="adj1" fmla="val 100199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928F2F5-B653-4AD1-8888-57817D131B3B}"/>
              </a:ext>
            </a:extLst>
          </p:cNvPr>
          <p:cNvSpPr txBox="1"/>
          <p:nvPr/>
        </p:nvSpPr>
        <p:spPr>
          <a:xfrm>
            <a:off x="2864890" y="914425"/>
            <a:ext cx="225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Local Switch</a:t>
            </a:r>
          </a:p>
        </p:txBody>
      </p:sp>
      <p:pic>
        <p:nvPicPr>
          <p:cNvPr id="26" name="Picture 6" descr="Image result for Lumos thermo">
            <a:extLst>
              <a:ext uri="{FF2B5EF4-FFF2-40B4-BE49-F238E27FC236}">
                <a16:creationId xmlns="" xmlns:a16="http://schemas.microsoft.com/office/drawing/2014/main" id="{9CA6445A-89A3-487B-86CA-95C3C55E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1142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9C66A9C-353A-4FF3-82CE-25DB29B90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231" y="1341778"/>
            <a:ext cx="3116731" cy="1896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F8A3B4C0-9229-4AF9-AC62-7D60B0D4C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541" y="4277772"/>
            <a:ext cx="2826103" cy="1667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DD3ADAA4-1AE8-4385-946D-81D9D15BD103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 bwMode="auto">
          <a:xfrm flipV="1">
            <a:off x="3196644" y="3859554"/>
            <a:ext cx="2131689" cy="12517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8B99E1B-D1A0-41A4-96FA-C0425843B230}"/>
              </a:ext>
            </a:extLst>
          </p:cNvPr>
          <p:cNvSpPr txBox="1"/>
          <p:nvPr/>
        </p:nvSpPr>
        <p:spPr>
          <a:xfrm>
            <a:off x="404251" y="3836669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Tune Application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1C0CB7EF-481E-42AD-9E5E-DDC9D1806FB1}"/>
              </a:ext>
            </a:extLst>
          </p:cNvPr>
          <p:cNvGrpSpPr/>
          <p:nvPr/>
        </p:nvGrpSpPr>
        <p:grpSpPr>
          <a:xfrm>
            <a:off x="5328333" y="3500244"/>
            <a:ext cx="2329331" cy="718620"/>
            <a:chOff x="5270349" y="4242089"/>
            <a:chExt cx="2329331" cy="7186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="" xmlns:a16="http://schemas.microsoft.com/office/drawing/2014/main" id="{75A024F4-92F7-4763-9E21-81F9D8463B86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6152" name="Picture 8" descr="Image result for services icon">
              <a:extLst>
                <a:ext uri="{FF2B5EF4-FFF2-40B4-BE49-F238E27FC236}">
                  <a16:creationId xmlns="" xmlns:a16="http://schemas.microsoft.com/office/drawing/2014/main" id="{26D29520-7C64-48F5-ABB1-55DF59F6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954A710C-FA1F-495E-B544-3EF00F149EDC}"/>
              </a:ext>
            </a:extLst>
          </p:cNvPr>
          <p:cNvGrpSpPr/>
          <p:nvPr/>
        </p:nvGrpSpPr>
        <p:grpSpPr>
          <a:xfrm>
            <a:off x="8818209" y="3500244"/>
            <a:ext cx="2369949" cy="718620"/>
            <a:chOff x="8849358" y="3508618"/>
            <a:chExt cx="2369949" cy="7186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="" xmlns:a16="http://schemas.microsoft.com/office/drawing/2014/main" id="{50519111-19A4-4643-B341-2FEB7AC85D7A}"/>
                </a:ext>
              </a:extLst>
            </p:cNvPr>
            <p:cNvSpPr/>
            <p:nvPr/>
          </p:nvSpPr>
          <p:spPr bwMode="auto">
            <a:xfrm>
              <a:off x="8849358" y="350861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6164" name="Picture 20" descr="Image result for application icon">
              <a:extLst>
                <a:ext uri="{FF2B5EF4-FFF2-40B4-BE49-F238E27FC236}">
                  <a16:creationId xmlns="" xmlns:a16="http://schemas.microsoft.com/office/drawing/2014/main" id="{C7C04803-B748-46B8-989A-A352EB56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998" y="3571017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9" name="Connector: Elbow 58">
            <a:extLst>
              <a:ext uri="{FF2B5EF4-FFF2-40B4-BE49-F238E27FC236}">
                <a16:creationId xmlns="" xmlns:a16="http://schemas.microsoft.com/office/drawing/2014/main" id="{63DE46D4-18EF-4FC0-9456-E709EF275A21}"/>
              </a:ext>
            </a:extLst>
          </p:cNvPr>
          <p:cNvCxnSpPr>
            <a:cxnSpLocks/>
            <a:stCxn id="14" idx="3"/>
            <a:endCxn id="29" idx="2"/>
          </p:cNvCxnSpPr>
          <p:nvPr/>
        </p:nvCxnSpPr>
        <p:spPr bwMode="auto">
          <a:xfrm flipV="1">
            <a:off x="9635892" y="4218864"/>
            <a:ext cx="367292" cy="688519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A2F91D54-0913-40C7-A866-C4CB2822A3BE}"/>
              </a:ext>
            </a:extLst>
          </p:cNvPr>
          <p:cNvSpPr txBox="1"/>
          <p:nvPr/>
        </p:nvSpPr>
        <p:spPr>
          <a:xfrm>
            <a:off x="8669255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IAPI-Enabled App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="" xmlns:a16="http://schemas.microsoft.com/office/drawing/2014/main" id="{ABFD22F5-6552-4B36-8F8A-B177E38B62B6}"/>
              </a:ext>
            </a:extLst>
          </p:cNvPr>
          <p:cNvCxnSpPr>
            <a:cxnSpLocks/>
            <a:stCxn id="14" idx="0"/>
            <a:endCxn id="25" idx="3"/>
          </p:cNvCxnSpPr>
          <p:nvPr/>
        </p:nvCxnSpPr>
        <p:spPr bwMode="auto">
          <a:xfrm rot="16200000" flipV="1">
            <a:off x="7656178" y="3861040"/>
            <a:ext cx="723608" cy="7206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79841C1F-67BF-4D87-8C61-E221ED5D4C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5235" y="4731957"/>
            <a:ext cx="2069711" cy="113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4FC7D82D-4E16-479A-AADD-0B18C7DE30AD}"/>
              </a:ext>
            </a:extLst>
          </p:cNvPr>
          <p:cNvSpPr txBox="1"/>
          <p:nvPr/>
        </p:nvSpPr>
        <p:spPr>
          <a:xfrm>
            <a:off x="4805589" y="5942875"/>
            <a:ext cx="1687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Rawfile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="" xmlns:a16="http://schemas.microsoft.com/office/drawing/2014/main" id="{ED6B37EB-8A0F-4B2B-AAE5-13208E82D5AA}"/>
              </a:ext>
            </a:extLst>
          </p:cNvPr>
          <p:cNvCxnSpPr>
            <a:cxnSpLocks/>
            <a:stCxn id="63" idx="0"/>
            <a:endCxn id="25" idx="2"/>
          </p:cNvCxnSpPr>
          <p:nvPr/>
        </p:nvCxnSpPr>
        <p:spPr bwMode="auto">
          <a:xfrm rot="5400000" flipH="1" flipV="1">
            <a:off x="5794999" y="4033957"/>
            <a:ext cx="513093" cy="88290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5765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3661542D-1B7C-473A-BB2D-2E0106944714}"/>
              </a:ext>
            </a:extLst>
          </p:cNvPr>
          <p:cNvSpPr/>
          <p:nvPr/>
        </p:nvSpPr>
        <p:spPr bwMode="auto">
          <a:xfrm>
            <a:off x="9364339" y="3469812"/>
            <a:ext cx="2631440" cy="1172322"/>
          </a:xfrm>
          <a:prstGeom prst="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Handles scan </a:t>
            </a:r>
            <a:r>
              <a:rPr lang="en-US" sz="1600" b="1" dirty="0">
                <a:latin typeface="Arial" pitchFamily="124" charset="0"/>
              </a:rPr>
              <a:t>Event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Processes the data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Do whatever you want!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B1E7CB0D-21AC-4C34-B910-AD7D5932CF0F}"/>
              </a:ext>
            </a:extLst>
          </p:cNvPr>
          <p:cNvSpPr/>
          <p:nvPr/>
        </p:nvSpPr>
        <p:spPr bwMode="auto">
          <a:xfrm>
            <a:off x="3332480" y="3521598"/>
            <a:ext cx="2631440" cy="1120536"/>
          </a:xfrm>
          <a:prstGeom prst="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Displays scan in Tune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Writes to Rawfile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Forwards data to API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3A92A69-4A3E-4A9F-9E6D-7BD54DAADB58}"/>
              </a:ext>
            </a:extLst>
          </p:cNvPr>
          <p:cNvCxnSpPr/>
          <p:nvPr/>
        </p:nvCxnSpPr>
        <p:spPr bwMode="auto">
          <a:xfrm>
            <a:off x="3180080" y="533400"/>
            <a:ext cx="0" cy="57861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IAPI Data and Control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3173116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74A343A-CA21-4C47-96A1-7FE5460F5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4" t="26025" r="7814" b="21413"/>
          <a:stretch/>
        </p:blipFill>
        <p:spPr>
          <a:xfrm>
            <a:off x="6512561" y="1976560"/>
            <a:ext cx="2346960" cy="648441"/>
          </a:xfrm>
          <a:prstGeom prst="rect">
            <a:avLst/>
          </a:prstGeom>
        </p:spPr>
      </p:pic>
      <p:pic>
        <p:nvPicPr>
          <p:cNvPr id="26" name="Picture 6" descr="Image result for Lumos thermo">
            <a:extLst>
              <a:ext uri="{FF2B5EF4-FFF2-40B4-BE49-F238E27FC236}">
                <a16:creationId xmlns="" xmlns:a16="http://schemas.microsoft.com/office/drawing/2014/main" id="{9CA6445A-89A3-487B-86CA-95C3C55E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2081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1C0CB7EF-481E-42AD-9E5E-DDC9D1806FB1}"/>
              </a:ext>
            </a:extLst>
          </p:cNvPr>
          <p:cNvGrpSpPr/>
          <p:nvPr/>
        </p:nvGrpSpPr>
        <p:grpSpPr>
          <a:xfrm>
            <a:off x="3531789" y="1941470"/>
            <a:ext cx="2329331" cy="718620"/>
            <a:chOff x="5270349" y="4242089"/>
            <a:chExt cx="2329331" cy="7186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="" xmlns:a16="http://schemas.microsoft.com/office/drawing/2014/main" id="{75A024F4-92F7-4763-9E21-81F9D8463B86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6152" name="Picture 8" descr="Image result for services icon">
              <a:extLst>
                <a:ext uri="{FF2B5EF4-FFF2-40B4-BE49-F238E27FC236}">
                  <a16:creationId xmlns="" xmlns:a16="http://schemas.microsoft.com/office/drawing/2014/main" id="{26D29520-7C64-48F5-ABB1-55DF59F6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954A710C-FA1F-495E-B544-3EF00F149EDC}"/>
              </a:ext>
            </a:extLst>
          </p:cNvPr>
          <p:cNvGrpSpPr/>
          <p:nvPr/>
        </p:nvGrpSpPr>
        <p:grpSpPr>
          <a:xfrm>
            <a:off x="9419164" y="1941470"/>
            <a:ext cx="2369949" cy="718620"/>
            <a:chOff x="9247113" y="2556468"/>
            <a:chExt cx="2369949" cy="7186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="" xmlns:a16="http://schemas.microsoft.com/office/drawing/2014/main" id="{50519111-19A4-4643-B341-2FEB7AC85D7A}"/>
                </a:ext>
              </a:extLst>
            </p:cNvPr>
            <p:cNvSpPr/>
            <p:nvPr/>
          </p:nvSpPr>
          <p:spPr bwMode="auto">
            <a:xfrm>
              <a:off x="9247113" y="255646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6164" name="Picture 20" descr="Image result for application icon">
              <a:extLst>
                <a:ext uri="{FF2B5EF4-FFF2-40B4-BE49-F238E27FC236}">
                  <a16:creationId xmlns="" xmlns:a16="http://schemas.microsoft.com/office/drawing/2014/main" id="{C7C04803-B748-46B8-989A-A352EB56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547" y="2648751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E88CF2F4-C610-4AAB-B3E0-8323D34CA908}"/>
              </a:ext>
            </a:extLst>
          </p:cNvPr>
          <p:cNvCxnSpPr/>
          <p:nvPr/>
        </p:nvCxnSpPr>
        <p:spPr bwMode="auto">
          <a:xfrm>
            <a:off x="2794124" y="2300780"/>
            <a:ext cx="73766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65BD22FE-2EB1-4341-8F8D-29CAB92B7C74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>
            <a:off x="5861120" y="2300780"/>
            <a:ext cx="651441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410A9E88-01E2-48AF-B230-268E9D59C00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 bwMode="auto">
          <a:xfrm flipV="1">
            <a:off x="8859521" y="2300780"/>
            <a:ext cx="559643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ADD5A443-F865-4BC3-8183-3B1A751EAF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772161" y="32675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5B0A847-7823-459C-AD61-32DCCFE62E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924561" y="34199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3A9EBCB9-3B73-4388-9AEB-BDC298263C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1076961" y="35723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25D2A94-D832-4B58-A563-FEACB18C88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1229361" y="37247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4160DDF-EA6C-4C7D-85F7-B05E27BD0199}"/>
              </a:ext>
            </a:extLst>
          </p:cNvPr>
          <p:cNvSpPr txBox="1"/>
          <p:nvPr/>
        </p:nvSpPr>
        <p:spPr>
          <a:xfrm rot="16200000">
            <a:off x="-503943" y="3631856"/>
            <a:ext cx="17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Scan Data </a:t>
            </a:r>
          </a:p>
          <a:p>
            <a:pPr algn="ctr"/>
            <a:r>
              <a:rPr lang="en-US" sz="1400" dirty="0"/>
              <a:t>Stream</a:t>
            </a:r>
          </a:p>
        </p:txBody>
      </p:sp>
      <p:pic>
        <p:nvPicPr>
          <p:cNvPr id="52" name="Picture 6">
            <a:extLst>
              <a:ext uri="{FF2B5EF4-FFF2-40B4-BE49-F238E27FC236}">
                <a16:creationId xmlns="" xmlns:a16="http://schemas.microsoft.com/office/drawing/2014/main" id="{F59C54A2-67B6-4E7C-822E-2B41ECE5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5400000">
            <a:off x="1146875" y="2943068"/>
            <a:ext cx="524729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6">
            <a:extLst>
              <a:ext uri="{FF2B5EF4-FFF2-40B4-BE49-F238E27FC236}">
                <a16:creationId xmlns="" xmlns:a16="http://schemas.microsoft.com/office/drawing/2014/main" id="{B32EC07B-1CE9-4E88-86C3-486EA764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06075" y="3893466"/>
            <a:ext cx="1077920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A01ABEB8-A31E-4A3B-BA5C-69B52C99B24E}"/>
              </a:ext>
            </a:extLst>
          </p:cNvPr>
          <p:cNvSpPr/>
          <p:nvPr/>
        </p:nvSpPr>
        <p:spPr bwMode="auto">
          <a:xfrm>
            <a:off x="6507902" y="3501278"/>
            <a:ext cx="2351619" cy="1140856"/>
          </a:xfrm>
          <a:prstGeom prst="rect">
            <a:avLst/>
          </a:prstGeom>
          <a:solidFill>
            <a:srgbClr val="09416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Converts data into IAPI format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Raises </a:t>
            </a:r>
            <a:r>
              <a:rPr lang="en-US" sz="1600" b="1" dirty="0">
                <a:solidFill>
                  <a:schemeClr val="bg1"/>
                </a:solidFill>
                <a:latin typeface="Arial" pitchFamily="124" charset="0"/>
              </a:rPr>
              <a:t>Event</a:t>
            </a: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 to any subscribers</a:t>
            </a:r>
          </a:p>
        </p:txBody>
      </p:sp>
      <p:pic>
        <p:nvPicPr>
          <p:cNvPr id="58" name="Picture 6">
            <a:extLst>
              <a:ext uri="{FF2B5EF4-FFF2-40B4-BE49-F238E27FC236}">
                <a16:creationId xmlns="" xmlns:a16="http://schemas.microsoft.com/office/drawing/2014/main" id="{B45423D7-1DDC-4238-9E14-5AEF33BF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71179" y="3905792"/>
            <a:ext cx="69289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">
            <a:extLst>
              <a:ext uri="{FF2B5EF4-FFF2-40B4-BE49-F238E27FC236}">
                <a16:creationId xmlns="" xmlns:a16="http://schemas.microsoft.com/office/drawing/2014/main" id="{DF77970C-F3F8-4E3D-BE55-43DEDB6D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743658" y="3901065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87214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tangle 507">
            <a:extLst>
              <a:ext uri="{FF2B5EF4-FFF2-40B4-BE49-F238E27FC236}">
                <a16:creationId xmlns="" xmlns:a16="http://schemas.microsoft.com/office/drawing/2014/main" id="{54BD98B8-F73D-4730-84A9-785006055E20}"/>
              </a:ext>
            </a:extLst>
          </p:cNvPr>
          <p:cNvSpPr/>
          <p:nvPr/>
        </p:nvSpPr>
        <p:spPr bwMode="auto">
          <a:xfrm>
            <a:off x="9350079" y="4911682"/>
            <a:ext cx="2631440" cy="1172322"/>
          </a:xfrm>
          <a:prstGeom prst="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Calls IAPI to create </a:t>
            </a:r>
            <a:r>
              <a:rPr lang="en-US" sz="1600" b="1" dirty="0">
                <a:latin typeface="Arial" pitchFamily="124" charset="0"/>
              </a:rPr>
              <a:t>IScanDefinition </a:t>
            </a:r>
            <a:r>
              <a:rPr lang="en-US" sz="1600" dirty="0">
                <a:latin typeface="Arial" pitchFamily="124" charset="0"/>
              </a:rPr>
              <a:t>object</a:t>
            </a:r>
            <a:endParaRPr lang="en-US" sz="1600" b="1" dirty="0">
              <a:latin typeface="Arial" pitchFamily="12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Changes definition as sees fit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3661542D-1B7C-473A-BB2D-2E0106944714}"/>
              </a:ext>
            </a:extLst>
          </p:cNvPr>
          <p:cNvSpPr/>
          <p:nvPr/>
        </p:nvSpPr>
        <p:spPr bwMode="auto">
          <a:xfrm>
            <a:off x="9364339" y="3469812"/>
            <a:ext cx="2631440" cy="1172322"/>
          </a:xfrm>
          <a:prstGeom prst="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Handles scan </a:t>
            </a:r>
            <a:r>
              <a:rPr lang="en-US" sz="1600" b="1" dirty="0">
                <a:latin typeface="Arial" pitchFamily="124" charset="0"/>
              </a:rPr>
              <a:t>Event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Processes the data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Do whatever you want!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B1E7CB0D-21AC-4C34-B910-AD7D5932CF0F}"/>
              </a:ext>
            </a:extLst>
          </p:cNvPr>
          <p:cNvSpPr/>
          <p:nvPr/>
        </p:nvSpPr>
        <p:spPr bwMode="auto">
          <a:xfrm>
            <a:off x="3332480" y="3521598"/>
            <a:ext cx="2631440" cy="1120536"/>
          </a:xfrm>
          <a:prstGeom prst="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Displays scan in Tune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Writes to Rawfile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Forwards data to API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3A92A69-4A3E-4A9F-9E6D-7BD54DAADB58}"/>
              </a:ext>
            </a:extLst>
          </p:cNvPr>
          <p:cNvCxnSpPr/>
          <p:nvPr/>
        </p:nvCxnSpPr>
        <p:spPr bwMode="auto">
          <a:xfrm>
            <a:off x="3180080" y="533400"/>
            <a:ext cx="0" cy="57861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IAPI Data and Control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86877B0-5DE0-4012-BA3B-6BA60B3A31D4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0BD9B28-56D8-4C63-89C5-2E20F09943F0}"/>
              </a:ext>
            </a:extLst>
          </p:cNvPr>
          <p:cNvSpPr txBox="1"/>
          <p:nvPr/>
        </p:nvSpPr>
        <p:spPr>
          <a:xfrm>
            <a:off x="3173116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74A343A-CA21-4C47-96A1-7FE5460F5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4" t="26025" r="7814" b="21413"/>
          <a:stretch/>
        </p:blipFill>
        <p:spPr>
          <a:xfrm>
            <a:off x="6512561" y="1976560"/>
            <a:ext cx="2346960" cy="648441"/>
          </a:xfrm>
          <a:prstGeom prst="rect">
            <a:avLst/>
          </a:prstGeom>
        </p:spPr>
      </p:pic>
      <p:pic>
        <p:nvPicPr>
          <p:cNvPr id="26" name="Picture 6" descr="Image result for Lumos thermo">
            <a:extLst>
              <a:ext uri="{FF2B5EF4-FFF2-40B4-BE49-F238E27FC236}">
                <a16:creationId xmlns="" xmlns:a16="http://schemas.microsoft.com/office/drawing/2014/main" id="{9CA6445A-89A3-487B-86CA-95C3C55E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2081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1C0CB7EF-481E-42AD-9E5E-DDC9D1806FB1}"/>
              </a:ext>
            </a:extLst>
          </p:cNvPr>
          <p:cNvGrpSpPr/>
          <p:nvPr/>
        </p:nvGrpSpPr>
        <p:grpSpPr>
          <a:xfrm>
            <a:off x="3531789" y="1941470"/>
            <a:ext cx="2329331" cy="718620"/>
            <a:chOff x="5270349" y="4242089"/>
            <a:chExt cx="2329331" cy="7186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="" xmlns:a16="http://schemas.microsoft.com/office/drawing/2014/main" id="{75A024F4-92F7-4763-9E21-81F9D8463B86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6152" name="Picture 8" descr="Image result for services icon">
              <a:extLst>
                <a:ext uri="{FF2B5EF4-FFF2-40B4-BE49-F238E27FC236}">
                  <a16:creationId xmlns="" xmlns:a16="http://schemas.microsoft.com/office/drawing/2014/main" id="{26D29520-7C64-48F5-ABB1-55DF59F6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954A710C-FA1F-495E-B544-3EF00F149EDC}"/>
              </a:ext>
            </a:extLst>
          </p:cNvPr>
          <p:cNvGrpSpPr/>
          <p:nvPr/>
        </p:nvGrpSpPr>
        <p:grpSpPr>
          <a:xfrm>
            <a:off x="9419164" y="1941470"/>
            <a:ext cx="2369949" cy="718620"/>
            <a:chOff x="9247113" y="2556468"/>
            <a:chExt cx="2369949" cy="7186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="" xmlns:a16="http://schemas.microsoft.com/office/drawing/2014/main" id="{50519111-19A4-4643-B341-2FEB7AC85D7A}"/>
                </a:ext>
              </a:extLst>
            </p:cNvPr>
            <p:cNvSpPr/>
            <p:nvPr/>
          </p:nvSpPr>
          <p:spPr bwMode="auto">
            <a:xfrm>
              <a:off x="9247113" y="255646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6164" name="Picture 20" descr="Image result for application icon">
              <a:extLst>
                <a:ext uri="{FF2B5EF4-FFF2-40B4-BE49-F238E27FC236}">
                  <a16:creationId xmlns="" xmlns:a16="http://schemas.microsoft.com/office/drawing/2014/main" id="{C7C04803-B748-46B8-989A-A352EB56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547" y="2648751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E88CF2F4-C610-4AAB-B3E0-8323D34CA908}"/>
              </a:ext>
            </a:extLst>
          </p:cNvPr>
          <p:cNvCxnSpPr/>
          <p:nvPr/>
        </p:nvCxnSpPr>
        <p:spPr bwMode="auto">
          <a:xfrm>
            <a:off x="2794124" y="2300780"/>
            <a:ext cx="73766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65BD22FE-2EB1-4341-8F8D-29CAB92B7C74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>
            <a:off x="5861120" y="2300780"/>
            <a:ext cx="651441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410A9E88-01E2-48AF-B230-268E9D59C00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 bwMode="auto">
          <a:xfrm flipV="1">
            <a:off x="8859521" y="2300780"/>
            <a:ext cx="559643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ADD5A443-F865-4BC3-8183-3B1A751EAF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772161" y="32675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5B0A847-7823-459C-AD61-32DCCFE62E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924561" y="34199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3A9EBCB9-3B73-4388-9AEB-BDC298263C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1076961" y="35723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25D2A94-D832-4B58-A563-FEACB18C88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" t="297" r="1775" b="1777"/>
          <a:stretch/>
        </p:blipFill>
        <p:spPr>
          <a:xfrm>
            <a:off x="1229361" y="3724798"/>
            <a:ext cx="1178560" cy="815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4160DDF-EA6C-4C7D-85F7-B05E27BD0199}"/>
              </a:ext>
            </a:extLst>
          </p:cNvPr>
          <p:cNvSpPr txBox="1"/>
          <p:nvPr/>
        </p:nvSpPr>
        <p:spPr>
          <a:xfrm rot="16200000">
            <a:off x="-503943" y="3631856"/>
            <a:ext cx="17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Scan Data </a:t>
            </a:r>
          </a:p>
          <a:p>
            <a:pPr algn="ctr"/>
            <a:r>
              <a:rPr lang="en-US" sz="1400" dirty="0"/>
              <a:t>Stream</a:t>
            </a:r>
          </a:p>
        </p:txBody>
      </p:sp>
      <p:pic>
        <p:nvPicPr>
          <p:cNvPr id="52" name="Picture 6">
            <a:extLst>
              <a:ext uri="{FF2B5EF4-FFF2-40B4-BE49-F238E27FC236}">
                <a16:creationId xmlns="" xmlns:a16="http://schemas.microsoft.com/office/drawing/2014/main" id="{F59C54A2-67B6-4E7C-822E-2B41ECE5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5400000">
            <a:off x="1146875" y="2943068"/>
            <a:ext cx="524729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6">
            <a:extLst>
              <a:ext uri="{FF2B5EF4-FFF2-40B4-BE49-F238E27FC236}">
                <a16:creationId xmlns="" xmlns:a16="http://schemas.microsoft.com/office/drawing/2014/main" id="{B32EC07B-1CE9-4E88-86C3-486EA764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06075" y="3893466"/>
            <a:ext cx="1077920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A01ABEB8-A31E-4A3B-BA5C-69B52C99B24E}"/>
              </a:ext>
            </a:extLst>
          </p:cNvPr>
          <p:cNvSpPr/>
          <p:nvPr/>
        </p:nvSpPr>
        <p:spPr bwMode="auto">
          <a:xfrm>
            <a:off x="6507902" y="3501278"/>
            <a:ext cx="2351619" cy="1140856"/>
          </a:xfrm>
          <a:prstGeom prst="rect">
            <a:avLst/>
          </a:prstGeom>
          <a:solidFill>
            <a:srgbClr val="09416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Converts data into IAPI format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Raises </a:t>
            </a:r>
            <a:r>
              <a:rPr lang="en-US" sz="1600" b="1" dirty="0">
                <a:solidFill>
                  <a:schemeClr val="bg1"/>
                </a:solidFill>
                <a:latin typeface="Arial" pitchFamily="124" charset="0"/>
              </a:rPr>
              <a:t>Event</a:t>
            </a: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 to any subscribers</a:t>
            </a:r>
          </a:p>
        </p:txBody>
      </p:sp>
      <p:pic>
        <p:nvPicPr>
          <p:cNvPr id="58" name="Picture 6">
            <a:extLst>
              <a:ext uri="{FF2B5EF4-FFF2-40B4-BE49-F238E27FC236}">
                <a16:creationId xmlns="" xmlns:a16="http://schemas.microsoft.com/office/drawing/2014/main" id="{B45423D7-1DDC-4238-9E14-5AEF33BF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71179" y="3905792"/>
            <a:ext cx="69289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">
            <a:extLst>
              <a:ext uri="{FF2B5EF4-FFF2-40B4-BE49-F238E27FC236}">
                <a16:creationId xmlns="" xmlns:a16="http://schemas.microsoft.com/office/drawing/2014/main" id="{DF77970C-F3F8-4E3D-BE55-43DEDB6D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743658" y="3901065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883B740D-AB8C-4044-A446-51D9B2E7D8BD}"/>
              </a:ext>
            </a:extLst>
          </p:cNvPr>
          <p:cNvSpPr/>
          <p:nvPr/>
        </p:nvSpPr>
        <p:spPr bwMode="auto">
          <a:xfrm>
            <a:off x="6504721" y="4911682"/>
            <a:ext cx="2351619" cy="1140856"/>
          </a:xfrm>
          <a:prstGeom prst="rect">
            <a:avLst/>
          </a:prstGeom>
          <a:solidFill>
            <a:srgbClr val="09416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Validates scan definition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itchFamily="124" charset="0"/>
              </a:rPr>
              <a:t>Forwards scan to Instrument Service </a:t>
            </a:r>
          </a:p>
        </p:txBody>
      </p:sp>
      <p:pic>
        <p:nvPicPr>
          <p:cNvPr id="502" name="Picture 6">
            <a:extLst>
              <a:ext uri="{FF2B5EF4-FFF2-40B4-BE49-F238E27FC236}">
                <a16:creationId xmlns="" xmlns:a16="http://schemas.microsoft.com/office/drawing/2014/main" id="{A11313DC-166F-4E8A-BE3C-53F99D6C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0800000">
            <a:off x="8737295" y="5317042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01" name="Picture 10400">
            <a:extLst>
              <a:ext uri="{FF2B5EF4-FFF2-40B4-BE49-F238E27FC236}">
                <a16:creationId xmlns="" xmlns:a16="http://schemas.microsoft.com/office/drawing/2014/main" id="{B4B8624A-ED83-4F47-BF6F-89171AEFF4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232" y="4912402"/>
            <a:ext cx="1467389" cy="114912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5" name="TextBox 504">
            <a:extLst>
              <a:ext uri="{FF2B5EF4-FFF2-40B4-BE49-F238E27FC236}">
                <a16:creationId xmlns="" xmlns:a16="http://schemas.microsoft.com/office/drawing/2014/main" id="{3088D6A7-7CDB-4992-8322-9985BB435D6F}"/>
              </a:ext>
            </a:extLst>
          </p:cNvPr>
          <p:cNvSpPr txBox="1"/>
          <p:nvPr/>
        </p:nvSpPr>
        <p:spPr>
          <a:xfrm rot="16200000">
            <a:off x="-450977" y="5295310"/>
            <a:ext cx="1740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Scan Definition</a:t>
            </a:r>
          </a:p>
        </p:txBody>
      </p:sp>
      <p:sp>
        <p:nvSpPr>
          <p:cNvPr id="506" name="Rectangle 505">
            <a:extLst>
              <a:ext uri="{FF2B5EF4-FFF2-40B4-BE49-F238E27FC236}">
                <a16:creationId xmlns="" xmlns:a16="http://schemas.microsoft.com/office/drawing/2014/main" id="{545AA84D-E433-467B-84B3-2DACBFB401A6}"/>
              </a:ext>
            </a:extLst>
          </p:cNvPr>
          <p:cNvSpPr/>
          <p:nvPr/>
        </p:nvSpPr>
        <p:spPr bwMode="auto">
          <a:xfrm>
            <a:off x="3332480" y="4911682"/>
            <a:ext cx="2631440" cy="1120536"/>
          </a:xfrm>
          <a:prstGeom prst="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Logs event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124" charset="0"/>
              </a:rPr>
              <a:t>Downloads scan definition to instrument</a:t>
            </a:r>
          </a:p>
        </p:txBody>
      </p:sp>
      <p:pic>
        <p:nvPicPr>
          <p:cNvPr id="507" name="Picture 6">
            <a:extLst>
              <a:ext uri="{FF2B5EF4-FFF2-40B4-BE49-F238E27FC236}">
                <a16:creationId xmlns="" xmlns:a16="http://schemas.microsoft.com/office/drawing/2014/main" id="{6D93EA0E-65F6-49B4-A860-F61E4C2C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0800000">
            <a:off x="2315398" y="5290401"/>
            <a:ext cx="1077920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9" name="Picture 6">
            <a:extLst>
              <a:ext uri="{FF2B5EF4-FFF2-40B4-BE49-F238E27FC236}">
                <a16:creationId xmlns="" xmlns:a16="http://schemas.microsoft.com/office/drawing/2014/main" id="{0F55773D-23F3-4388-97F8-B4AD6ED6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0800000">
            <a:off x="5861019" y="5354411"/>
            <a:ext cx="69289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6">
            <a:extLst>
              <a:ext uri="{FF2B5EF4-FFF2-40B4-BE49-F238E27FC236}">
                <a16:creationId xmlns="" xmlns:a16="http://schemas.microsoft.com/office/drawing/2014/main" id="{781215F0-4C03-4D7B-90FC-2ACF7D80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6200000">
            <a:off x="1322655" y="4554135"/>
            <a:ext cx="590508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6">
            <a:extLst>
              <a:ext uri="{FF2B5EF4-FFF2-40B4-BE49-F238E27FC236}">
                <a16:creationId xmlns="" xmlns:a16="http://schemas.microsoft.com/office/drawing/2014/main" id="{AF049B78-D44B-48FA-B31A-DCFE8DF3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5400000">
            <a:off x="10453415" y="4578294"/>
            <a:ext cx="439093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5720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Outline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712A1664-CC9E-4BB6-9A87-9B48BE9F0FC6}"/>
              </a:ext>
            </a:extLst>
          </p:cNvPr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IAPI 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Data and Control Flow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Receiving Data from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Scan Data Stream Subscription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Controlling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Sending Scan Definitions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Changing other MS parameters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Getting Started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08186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DA402D6-4275-4FA8-BE56-0B01EB84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565"/>
            <a:ext cx="12192000" cy="5300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MS Scan Interfaces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DD781A-0EA4-4ECE-87EC-0340EDB770C7}"/>
              </a:ext>
            </a:extLst>
          </p:cNvPr>
          <p:cNvSpPr txBox="1"/>
          <p:nvPr/>
        </p:nvSpPr>
        <p:spPr>
          <a:xfrm>
            <a:off x="4222754" y="795481"/>
            <a:ext cx="796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BE11115-F78F-42FB-BAB4-0D16B251865B}"/>
              </a:ext>
            </a:extLst>
          </p:cNvPr>
          <p:cNvSpPr txBox="1"/>
          <p:nvPr/>
        </p:nvSpPr>
        <p:spPr>
          <a:xfrm>
            <a:off x="2753360" y="791442"/>
            <a:ext cx="9204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IMsScanContainer</a:t>
            </a:r>
            <a:r>
              <a:rPr lang="en-US" sz="2400" dirty="0">
                <a:solidFill>
                  <a:schemeClr val="bg1"/>
                </a:solidFill>
              </a:rPr>
              <a:t> exposes </a:t>
            </a:r>
            <a:r>
              <a:rPr lang="en-US" sz="2400" b="1" dirty="0">
                <a:solidFill>
                  <a:schemeClr val="bg1"/>
                </a:solidFill>
              </a:rPr>
              <a:t>IMsScans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IMsScan </a:t>
            </a:r>
            <a:r>
              <a:rPr lang="en-US" sz="2400" dirty="0">
                <a:solidFill>
                  <a:schemeClr val="bg1"/>
                </a:solidFill>
              </a:rPr>
              <a:t>contains metadata and derives from </a:t>
            </a:r>
            <a:r>
              <a:rPr lang="en-US" sz="2400" b="1" dirty="0">
                <a:solidFill>
                  <a:schemeClr val="bg1"/>
                </a:solidFill>
              </a:rPr>
              <a:t>ISpectrum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ISpectrum </a:t>
            </a:r>
            <a:r>
              <a:rPr lang="en-US" sz="2400" dirty="0">
                <a:solidFill>
                  <a:schemeClr val="bg1"/>
                </a:solidFill>
              </a:rPr>
              <a:t>contains a collection of </a:t>
            </a:r>
            <a:r>
              <a:rPr lang="en-US" sz="2400" b="1" dirty="0">
                <a:solidFill>
                  <a:schemeClr val="bg1"/>
                </a:solidFill>
              </a:rPr>
              <a:t>ICentroids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ICentroids </a:t>
            </a:r>
            <a:r>
              <a:rPr lang="en-US" sz="2400" dirty="0">
                <a:solidFill>
                  <a:schemeClr val="bg1"/>
                </a:solidFill>
              </a:rPr>
              <a:t>contains meta data and derives from </a:t>
            </a:r>
            <a:r>
              <a:rPr lang="en-US" sz="2400" b="1" dirty="0">
                <a:solidFill>
                  <a:schemeClr val="bg1"/>
                </a:solidFill>
              </a:rPr>
              <a:t>IMassIntensity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IMassIntensity </a:t>
            </a:r>
            <a:r>
              <a:rPr lang="en-US" sz="2400" dirty="0">
                <a:solidFill>
                  <a:schemeClr val="bg1"/>
                </a:solidFill>
              </a:rPr>
              <a:t>is the m/z and intensity data</a:t>
            </a: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72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Stream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8D6E32D-EE00-4028-9143-1926C572BD43}"/>
              </a:ext>
            </a:extLst>
          </p:cNvPr>
          <p:cNvSpPr/>
          <p:nvPr/>
        </p:nvSpPr>
        <p:spPr>
          <a:xfrm>
            <a:off x="591780" y="6450127"/>
            <a:ext cx="7148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examples/tribrid/MinifiedExample/ directory in the Git repository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="" xmlns:a16="http://schemas.microsoft.com/office/drawing/2014/main" id="{FBB3E192-52C9-45BB-AED1-FB25B356957C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487806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Receiving the scan data is through the </a:t>
            </a:r>
            <a:r>
              <a:rPr lang="en-US" b="1" kern="0" dirty="0"/>
              <a:t>Event Driven</a:t>
            </a:r>
            <a:r>
              <a:rPr lang="en-US" kern="0" dirty="0"/>
              <a:t> programming model</a:t>
            </a:r>
          </a:p>
          <a:p>
            <a:r>
              <a:rPr lang="en-US" kern="0" dirty="0"/>
              <a:t>Scans are sent via the .NET </a:t>
            </a:r>
            <a:r>
              <a:rPr lang="en-US" b="1" kern="0" dirty="0"/>
              <a:t>Event</a:t>
            </a:r>
            <a:r>
              <a:rPr lang="en-US" kern="0" dirty="0"/>
              <a:t> and </a:t>
            </a:r>
            <a:r>
              <a:rPr lang="en-US" b="1" kern="0" dirty="0"/>
              <a:t>EventHandler</a:t>
            </a:r>
            <a:r>
              <a:rPr lang="en-US" kern="0" dirty="0"/>
              <a:t> mechanism</a:t>
            </a:r>
          </a:p>
          <a:p>
            <a:pPr lvl="1"/>
            <a:r>
              <a:rPr lang="en-US" kern="0" dirty="0"/>
              <a:t>Multiple handlers per scan can be registered</a:t>
            </a:r>
          </a:p>
          <a:p>
            <a:pPr lvl="1"/>
            <a:r>
              <a:rPr lang="en-US" kern="0" dirty="0"/>
              <a:t>Minimal overhead and latency</a:t>
            </a:r>
          </a:p>
          <a:p>
            <a:r>
              <a:rPr lang="en-US" kern="0" dirty="0"/>
              <a:t>Receives Scans from both Tune and Method acquisitions</a:t>
            </a:r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9326702-8AE2-45DE-B604-6477A43E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195" y="967582"/>
            <a:ext cx="6877050" cy="50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87152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Stream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8D6E32D-EE00-4028-9143-1926C572BD43}"/>
              </a:ext>
            </a:extLst>
          </p:cNvPr>
          <p:cNvSpPr/>
          <p:nvPr/>
        </p:nvSpPr>
        <p:spPr>
          <a:xfrm>
            <a:off x="591780" y="6450127"/>
            <a:ext cx="7148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examples/tribrid/MinifiedExample/ directory in the Git repository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="" xmlns:a16="http://schemas.microsoft.com/office/drawing/2014/main" id="{FBB3E192-52C9-45BB-AED1-FB25B356957C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487806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Receiving the scan data is through the </a:t>
            </a:r>
            <a:r>
              <a:rPr lang="en-US" b="1" kern="0" dirty="0"/>
              <a:t>Event Driven</a:t>
            </a:r>
            <a:r>
              <a:rPr lang="en-US" kern="0" dirty="0"/>
              <a:t> programming model</a:t>
            </a:r>
          </a:p>
          <a:p>
            <a:r>
              <a:rPr lang="en-US" kern="0" dirty="0"/>
              <a:t>Scans are sent via the .NET </a:t>
            </a:r>
            <a:r>
              <a:rPr lang="en-US" b="1" kern="0" dirty="0"/>
              <a:t>Event</a:t>
            </a:r>
            <a:r>
              <a:rPr lang="en-US" kern="0" dirty="0"/>
              <a:t> and </a:t>
            </a:r>
            <a:r>
              <a:rPr lang="en-US" b="1" kern="0" dirty="0"/>
              <a:t>EventHandler</a:t>
            </a:r>
            <a:r>
              <a:rPr lang="en-US" kern="0" dirty="0"/>
              <a:t> mechanism</a:t>
            </a:r>
          </a:p>
          <a:p>
            <a:pPr lvl="1"/>
            <a:r>
              <a:rPr lang="en-US" kern="0" dirty="0"/>
              <a:t>Multiple handlers per scan can be registered</a:t>
            </a:r>
          </a:p>
          <a:p>
            <a:pPr lvl="1"/>
            <a:r>
              <a:rPr lang="en-US" kern="0" dirty="0"/>
              <a:t>Minimal overhead and latency</a:t>
            </a:r>
          </a:p>
          <a:p>
            <a:r>
              <a:rPr lang="en-US" kern="0" dirty="0"/>
              <a:t>Receives Scans from both Tune and Method acquisitions</a:t>
            </a:r>
          </a:p>
          <a:p>
            <a:r>
              <a:rPr lang="en-US" kern="0" dirty="0"/>
              <a:t>tSIM running ~21 Hz (</a:t>
            </a:r>
            <a:r>
              <a:rPr lang="en-US" b="1" kern="0" dirty="0"/>
              <a:t>47.5</a:t>
            </a:r>
            <a:r>
              <a:rPr lang="en-US" kern="0" dirty="0"/>
              <a:t> ms) from Tune.</a:t>
            </a:r>
          </a:p>
          <a:p>
            <a:pPr lvl="1"/>
            <a:r>
              <a:rPr lang="en-US" kern="0" dirty="0"/>
              <a:t>Average time of </a:t>
            </a:r>
            <a:r>
              <a:rPr lang="en-US" b="1" kern="0" dirty="0"/>
              <a:t>48.4</a:t>
            </a:r>
            <a:r>
              <a:rPr lang="en-US" kern="0" dirty="0"/>
              <a:t> ms between scans received (n = 200)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95F420A-05A8-4C50-9399-42DDDE9DA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92" y="1307498"/>
            <a:ext cx="6926425" cy="4085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6068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Stream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8D6E32D-EE00-4028-9143-1926C572BD43}"/>
              </a:ext>
            </a:extLst>
          </p:cNvPr>
          <p:cNvSpPr/>
          <p:nvPr/>
        </p:nvSpPr>
        <p:spPr>
          <a:xfrm>
            <a:off x="591780" y="6450127"/>
            <a:ext cx="7148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examples/tribrid/MinifiedExample/ directory in the Git repository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="" xmlns:a16="http://schemas.microsoft.com/office/drawing/2014/main" id="{FBB3E192-52C9-45BB-AED1-FB25B356957C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487806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Receiving the scan data is through the </a:t>
            </a:r>
            <a:r>
              <a:rPr lang="en-US" b="1" kern="0" dirty="0"/>
              <a:t>Event Driven</a:t>
            </a:r>
            <a:r>
              <a:rPr lang="en-US" kern="0" dirty="0"/>
              <a:t> programming model</a:t>
            </a:r>
          </a:p>
          <a:p>
            <a:r>
              <a:rPr lang="en-US" kern="0" dirty="0"/>
              <a:t>Scans are sent via the .NET </a:t>
            </a:r>
            <a:r>
              <a:rPr lang="en-US" b="1" kern="0" dirty="0"/>
              <a:t>Event</a:t>
            </a:r>
            <a:r>
              <a:rPr lang="en-US" kern="0" dirty="0"/>
              <a:t> and </a:t>
            </a:r>
            <a:r>
              <a:rPr lang="en-US" b="1" kern="0" dirty="0"/>
              <a:t>EventHandler</a:t>
            </a:r>
            <a:r>
              <a:rPr lang="en-US" kern="0" dirty="0"/>
              <a:t> mechanism</a:t>
            </a:r>
          </a:p>
          <a:p>
            <a:pPr lvl="1"/>
            <a:r>
              <a:rPr lang="en-US" kern="0" dirty="0"/>
              <a:t>Multiple handlers per scan can be registered</a:t>
            </a:r>
          </a:p>
          <a:p>
            <a:pPr lvl="1"/>
            <a:r>
              <a:rPr lang="en-US" kern="0" dirty="0"/>
              <a:t>Minimal overhead and latency</a:t>
            </a:r>
          </a:p>
          <a:p>
            <a:r>
              <a:rPr lang="en-US" kern="0" dirty="0"/>
              <a:t>Receives Scans from both Tune and Method acquisitions</a:t>
            </a:r>
          </a:p>
          <a:p>
            <a:r>
              <a:rPr lang="en-US" kern="0" dirty="0"/>
              <a:t>tSIM running ~21 Hz (</a:t>
            </a:r>
            <a:r>
              <a:rPr lang="en-US" b="1" kern="0" dirty="0"/>
              <a:t>47.5</a:t>
            </a:r>
            <a:r>
              <a:rPr lang="en-US" kern="0" dirty="0"/>
              <a:t> ms) from Tune.</a:t>
            </a:r>
          </a:p>
          <a:p>
            <a:pPr lvl="1"/>
            <a:r>
              <a:rPr lang="en-US" kern="0" dirty="0"/>
              <a:t>Average time of </a:t>
            </a:r>
            <a:r>
              <a:rPr lang="en-US" b="1" kern="0" dirty="0"/>
              <a:t>48.4</a:t>
            </a:r>
            <a:r>
              <a:rPr lang="en-US" kern="0" dirty="0"/>
              <a:t> ms between scans received (n = 200)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95F420A-05A8-4C50-9399-42DDDE9DA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92" y="1307498"/>
            <a:ext cx="6926425" cy="4085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 Placeholder 1">
            <a:extLst>
              <a:ext uri="{FF2B5EF4-FFF2-40B4-BE49-F238E27FC236}">
                <a16:creationId xmlns="" xmlns:a16="http://schemas.microsoft.com/office/drawing/2014/main" id="{F9F7051B-EFB1-4891-A728-31B612D5F9C1}"/>
              </a:ext>
            </a:extLst>
          </p:cNvPr>
          <p:cNvSpPr txBox="1">
            <a:spLocks/>
          </p:cNvSpPr>
          <p:nvPr/>
        </p:nvSpPr>
        <p:spPr>
          <a:xfrm>
            <a:off x="1" y="5471846"/>
            <a:ext cx="12192000" cy="848591"/>
          </a:xfrm>
          <a:prstGeom prst="rect">
            <a:avLst/>
          </a:prstGeom>
          <a:solidFill>
            <a:srgbClr val="7FBA00">
              <a:alpha val="89804"/>
            </a:srgbClr>
          </a:solidFill>
        </p:spPr>
        <p:txBody>
          <a:bodyPr vert="horz" wrap="square" lIns="274320" tIns="182880" rIns="91430" bIns="45716" numCol="1" anchor="t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IAPI is </a:t>
            </a:r>
            <a:r>
              <a:rPr lang="en-US" sz="2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</a:t>
            </a:r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has </a:t>
            </a:r>
            <a:r>
              <a:rPr lang="en-US" sz="2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impact on the MS acquisition</a:t>
            </a: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291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Contents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224995F-BBA9-4226-8774-9A4F557C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0" y="772160"/>
            <a:ext cx="6554933" cy="5313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194893E-8B4E-4FD3-8B5B-903552CD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135" y="853440"/>
            <a:ext cx="6895465" cy="1144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3701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Data Contents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224995F-BBA9-4226-8774-9A4F557C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0" y="772160"/>
            <a:ext cx="6554933" cy="5313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3FB1F25-246D-498A-8371-95CC720A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35" y="2042160"/>
            <a:ext cx="6907258" cy="4124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9931E1F-A63C-441F-AAF6-92CB51603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35" y="853440"/>
            <a:ext cx="6895465" cy="1144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2990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Instrument Application Programming Interface (IAPI)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Real-time control and acquisition of Orbitrap Mass Spectrometers using .NET 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XML Method Modification Interface (XMMI)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Programmatically modify Fusion-series method files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Applications of IAPI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Devin Schweppe </a:t>
            </a: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– Fusion 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Christoph Wichmann </a:t>
            </a: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– Q Exactive API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Examples and FAQ for IAPI and XMMI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Applications of XMMI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Pavel Shliaha </a:t>
            </a: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– Fusion Method Creation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0629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Outline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712A1664-CC9E-4BB6-9A87-9B48BE9F0FC6}"/>
              </a:ext>
            </a:extLst>
          </p:cNvPr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IAPI 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Data and Control Flow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Receiving Data from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Scan Data Stream Subscription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Controlling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Sending Scan Definitions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Changing other MS parameters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Getting Started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424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533400"/>
          </a:xfrm>
        </p:spPr>
        <p:txBody>
          <a:bodyPr/>
          <a:lstStyle/>
          <a:p>
            <a:r>
              <a:rPr lang="en-US" dirty="0"/>
              <a:t>IScans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FDF58E2-4E2E-4B61-AA31-961E02CC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340690"/>
            <a:ext cx="10287000" cy="3848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ontent Placeholder 7">
            <a:extLst>
              <a:ext uri="{FF2B5EF4-FFF2-40B4-BE49-F238E27FC236}">
                <a16:creationId xmlns="" xmlns:a16="http://schemas.microsoft.com/office/drawing/2014/main" id="{416C9FAD-8A67-4479-B688-412D8EEB94FD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1104346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Sending scans to the instrument is through the </a:t>
            </a:r>
            <a:r>
              <a:rPr lang="en-US" b="1" kern="0" dirty="0"/>
              <a:t>IScans</a:t>
            </a:r>
            <a:r>
              <a:rPr lang="en-US" kern="0" dirty="0"/>
              <a:t> interface</a:t>
            </a:r>
          </a:p>
          <a:p>
            <a:pPr lvl="1"/>
            <a:r>
              <a:rPr lang="en-US" kern="0" dirty="0"/>
              <a:t>Provides methods for creating different types of </a:t>
            </a:r>
            <a:r>
              <a:rPr lang="en-US" b="1" kern="0" dirty="0"/>
              <a:t>IScanDefinitions</a:t>
            </a:r>
          </a:p>
          <a:p>
            <a:pPr lvl="1"/>
            <a:r>
              <a:rPr lang="en-US" kern="0" dirty="0"/>
              <a:t>Provides methods for setting and cancelling scans.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9666904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0E861A-B3D3-4833-AAE3-5EA93C90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IScanDefinition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05ED09-520E-4F69-98E3-ECDF2D2C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522" y="1065214"/>
            <a:ext cx="2958592" cy="2267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7">
            <a:extLst>
              <a:ext uri="{FF2B5EF4-FFF2-40B4-BE49-F238E27FC236}">
                <a16:creationId xmlns="" xmlns:a16="http://schemas.microsoft.com/office/drawing/2014/main" id="{143145B8-A002-448A-BF13-2C7F5729CACF}"/>
              </a:ext>
            </a:extLst>
          </p:cNvPr>
          <p:cNvSpPr txBox="1">
            <a:spLocks/>
          </p:cNvSpPr>
          <p:nvPr/>
        </p:nvSpPr>
        <p:spPr>
          <a:xfrm>
            <a:off x="323852" y="1065214"/>
            <a:ext cx="9016794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Scans are defined in the </a:t>
            </a:r>
            <a:r>
              <a:rPr lang="en-US" b="1" kern="0" dirty="0"/>
              <a:t>IScanDefinition</a:t>
            </a:r>
            <a:r>
              <a:rPr lang="en-US" kern="0" dirty="0"/>
              <a:t> interface</a:t>
            </a:r>
          </a:p>
          <a:p>
            <a:pPr lvl="1"/>
            <a:r>
              <a:rPr lang="en-US" kern="0" dirty="0"/>
              <a:t>The </a:t>
            </a:r>
            <a:r>
              <a:rPr lang="en-US" b="1" kern="0" dirty="0"/>
              <a:t>RunningNumber</a:t>
            </a:r>
            <a:r>
              <a:rPr lang="en-US" kern="0" dirty="0"/>
              <a:t> property is for general purpose use</a:t>
            </a:r>
          </a:p>
          <a:p>
            <a:pPr lvl="2"/>
            <a:r>
              <a:rPr lang="en-US" kern="0" dirty="0"/>
              <a:t>It shows up in the Scan Trailer as the </a:t>
            </a:r>
            <a:r>
              <a:rPr lang="en-US" b="1" kern="0" dirty="0"/>
              <a:t>‘Access ID’</a:t>
            </a:r>
            <a:r>
              <a:rPr lang="en-US" kern="0" dirty="0"/>
              <a:t> field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r>
              <a:rPr lang="en-US" kern="0" dirty="0"/>
              <a:t>The </a:t>
            </a:r>
            <a:r>
              <a:rPr lang="en-US" b="1" kern="0" dirty="0"/>
              <a:t>Values</a:t>
            </a:r>
            <a:r>
              <a:rPr lang="en-US" kern="0" dirty="0"/>
              <a:t> property is a Dictionary&lt;string,string&gt;</a:t>
            </a:r>
          </a:p>
          <a:p>
            <a:pPr lvl="2"/>
            <a:r>
              <a:rPr lang="en-US" kern="0" dirty="0"/>
              <a:t>Keys are the scan parameters </a:t>
            </a:r>
          </a:p>
          <a:p>
            <a:pPr lvl="2"/>
            <a:r>
              <a:rPr lang="en-US" kern="0" dirty="0"/>
              <a:t>Values are their associated values</a:t>
            </a:r>
          </a:p>
          <a:p>
            <a:pPr lvl="2"/>
            <a:r>
              <a:rPr lang="en-US" kern="0" dirty="0"/>
              <a:t>Values can take different formats based on the parameter</a:t>
            </a:r>
          </a:p>
          <a:p>
            <a:pPr lvl="2"/>
            <a:r>
              <a:rPr lang="en-US" kern="0" dirty="0"/>
              <a:t>Invalid, or nonsense values, are ignored</a:t>
            </a:r>
          </a:p>
          <a:p>
            <a:pPr marL="400050" lvl="2" indent="0">
              <a:buNone/>
            </a:pPr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3B918BB-1E87-4C78-ADD3-69B0D7E14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t="6479"/>
          <a:stretch/>
        </p:blipFill>
        <p:spPr>
          <a:xfrm>
            <a:off x="1117112" y="2209491"/>
            <a:ext cx="4628689" cy="1051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F7789F6-73D0-45CA-9DF8-ADC87005075C}"/>
              </a:ext>
            </a:extLst>
          </p:cNvPr>
          <p:cNvSpPr txBox="1"/>
          <p:nvPr/>
        </p:nvSpPr>
        <p:spPr>
          <a:xfrm>
            <a:off x="6735096" y="3661631"/>
            <a:ext cx="4798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Example of MS</a:t>
            </a:r>
            <a:r>
              <a:rPr lang="en-US" sz="2000" b="1" baseline="30000" dirty="0"/>
              <a:t>3 </a:t>
            </a:r>
            <a:r>
              <a:rPr lang="en-US" sz="2000" b="1" dirty="0"/>
              <a:t>of 524@35 191@25</a:t>
            </a:r>
          </a:p>
          <a:p>
            <a:pPr algn="ctr"/>
            <a:r>
              <a:rPr lang="en-US" sz="2000" b="1" dirty="0"/>
              <a:t> Scan 150 – 550 m/z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EABE929-87D1-41E1-AEF2-98972AD6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577" y="4507169"/>
            <a:ext cx="4531180" cy="1529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08029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0E861A-B3D3-4833-AAE3-5EA93C90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IScanDefinition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6A0EEB9-8605-4D15-ADEF-50C07382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14425"/>
            <a:ext cx="118491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638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18B891-E751-4CCB-97C9-AFF855AB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EC81D36-068D-458A-AC59-FE6DC5F07053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509F89-B13F-4463-A335-C9DB3B001114}"/>
              </a:ext>
            </a:extLst>
          </p:cNvPr>
          <p:cNvSpPr txBox="1"/>
          <p:nvPr/>
        </p:nvSpPr>
        <p:spPr>
          <a:xfrm>
            <a:off x="5226733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E0C59D-F409-493C-8EBC-2481F0BD4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1" t="26025" r="5172" b="21413"/>
          <a:stretch/>
        </p:blipFill>
        <p:spPr>
          <a:xfrm>
            <a:off x="7120705" y="4583162"/>
            <a:ext cx="2515187" cy="648441"/>
          </a:xfrm>
          <a:prstGeom prst="rect">
            <a:avLst/>
          </a:prstGeom>
        </p:spPr>
      </p:pic>
      <p:pic>
        <p:nvPicPr>
          <p:cNvPr id="6" name="Picture 4" descr="Image result for optiplex 3050">
            <a:extLst>
              <a:ext uri="{FF2B5EF4-FFF2-40B4-BE49-F238E27FC236}">
                <a16:creationId xmlns="" xmlns:a16="http://schemas.microsoft.com/office/drawing/2014/main" id="{9F015743-A1CF-4C1D-97C8-DCC64E3A5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1704"/>
          <a:stretch/>
        </p:blipFill>
        <p:spPr bwMode="auto">
          <a:xfrm>
            <a:off x="5754514" y="1251205"/>
            <a:ext cx="1177054" cy="210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witch ethernet">
            <a:extLst>
              <a:ext uri="{FF2B5EF4-FFF2-40B4-BE49-F238E27FC236}">
                <a16:creationId xmlns="" xmlns:a16="http://schemas.microsoft.com/office/drawing/2014/main" id="{90E6319A-2744-4FE8-B939-604B4910D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18218"/>
          <a:stretch/>
        </p:blipFill>
        <p:spPr bwMode="auto">
          <a:xfrm>
            <a:off x="3355972" y="1226639"/>
            <a:ext cx="1387416" cy="7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="" xmlns:a16="http://schemas.microsoft.com/office/drawing/2014/main" id="{E0C5C76A-6518-4509-BDE6-2C7DDA245774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793185" y="1747522"/>
            <a:ext cx="742495" cy="553258"/>
          </a:xfrm>
          <a:prstGeom prst="bentConnector3">
            <a:avLst>
              <a:gd name="adj1" fmla="val 99261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nector: Elbow 8">
            <a:extLst>
              <a:ext uri="{FF2B5EF4-FFF2-40B4-BE49-F238E27FC236}">
                <a16:creationId xmlns="" xmlns:a16="http://schemas.microsoft.com/office/drawing/2014/main" id="{1DB16C23-F44B-42A6-85DD-265179EB1200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>
            <a:off x="3993696" y="1813491"/>
            <a:ext cx="1760819" cy="490555"/>
          </a:xfrm>
          <a:prstGeom prst="bentConnector3">
            <a:avLst>
              <a:gd name="adj1" fmla="val 100199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B17DE25-B896-4029-AACC-1029C0E3D489}"/>
              </a:ext>
            </a:extLst>
          </p:cNvPr>
          <p:cNvSpPr txBox="1"/>
          <p:nvPr/>
        </p:nvSpPr>
        <p:spPr>
          <a:xfrm>
            <a:off x="2864890" y="914425"/>
            <a:ext cx="225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Local Switch</a:t>
            </a:r>
          </a:p>
        </p:txBody>
      </p:sp>
      <p:pic>
        <p:nvPicPr>
          <p:cNvPr id="11" name="Picture 6" descr="Image result for Lumos thermo">
            <a:extLst>
              <a:ext uri="{FF2B5EF4-FFF2-40B4-BE49-F238E27FC236}">
                <a16:creationId xmlns="" xmlns:a16="http://schemas.microsoft.com/office/drawing/2014/main" id="{9A6E7092-8BBB-4B3D-B6F8-0B039F3EA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1142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CD6EB67-4339-4F31-A748-9A93C68E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231" y="1341778"/>
            <a:ext cx="3116731" cy="1896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2602B88-2404-4859-8F2A-EC185E338C92}"/>
              </a:ext>
            </a:extLst>
          </p:cNvPr>
          <p:cNvGrpSpPr/>
          <p:nvPr/>
        </p:nvGrpSpPr>
        <p:grpSpPr>
          <a:xfrm>
            <a:off x="5328333" y="3500244"/>
            <a:ext cx="2329331" cy="718620"/>
            <a:chOff x="5270349" y="4242089"/>
            <a:chExt cx="2329331" cy="71862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7342AAAC-4A5C-4D2C-AB6D-6DDA84A21603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15" name="Picture 8" descr="Image result for services icon">
              <a:extLst>
                <a:ext uri="{FF2B5EF4-FFF2-40B4-BE49-F238E27FC236}">
                  <a16:creationId xmlns="" xmlns:a16="http://schemas.microsoft.com/office/drawing/2014/main" id="{A3ACD810-5340-4526-962F-58F862AF7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511EAD61-8B9D-4B7F-9585-341F4BA798FA}"/>
              </a:ext>
            </a:extLst>
          </p:cNvPr>
          <p:cNvGrpSpPr/>
          <p:nvPr/>
        </p:nvGrpSpPr>
        <p:grpSpPr>
          <a:xfrm>
            <a:off x="8818209" y="3500244"/>
            <a:ext cx="2369949" cy="718620"/>
            <a:chOff x="8849358" y="3508618"/>
            <a:chExt cx="2369949" cy="71862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7FC3490F-D4DC-4EA6-BC16-56611FAC160E}"/>
                </a:ext>
              </a:extLst>
            </p:cNvPr>
            <p:cNvSpPr/>
            <p:nvPr/>
          </p:nvSpPr>
          <p:spPr bwMode="auto">
            <a:xfrm>
              <a:off x="8849358" y="350861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18" name="Picture 20" descr="Image result for application icon">
              <a:extLst>
                <a:ext uri="{FF2B5EF4-FFF2-40B4-BE49-F238E27FC236}">
                  <a16:creationId xmlns="" xmlns:a16="http://schemas.microsoft.com/office/drawing/2014/main" id="{F8CA5BF6-F983-4701-A65B-3258D3C57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998" y="3571017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Connector: Elbow 18">
            <a:extLst>
              <a:ext uri="{FF2B5EF4-FFF2-40B4-BE49-F238E27FC236}">
                <a16:creationId xmlns="" xmlns:a16="http://schemas.microsoft.com/office/drawing/2014/main" id="{B536D536-5365-49F6-B0C4-FA93763B420D}"/>
              </a:ext>
            </a:extLst>
          </p:cNvPr>
          <p:cNvCxnSpPr>
            <a:cxnSpLocks/>
            <a:stCxn id="5" idx="3"/>
            <a:endCxn id="17" idx="2"/>
          </p:cNvCxnSpPr>
          <p:nvPr/>
        </p:nvCxnSpPr>
        <p:spPr bwMode="auto">
          <a:xfrm flipV="1">
            <a:off x="9635892" y="4218864"/>
            <a:ext cx="367292" cy="688519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CF49FC2-36FE-4CEA-A8B6-08341AF50AE6}"/>
              </a:ext>
            </a:extLst>
          </p:cNvPr>
          <p:cNvSpPr txBox="1"/>
          <p:nvPr/>
        </p:nvSpPr>
        <p:spPr>
          <a:xfrm>
            <a:off x="8669255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IAPI-Enabled App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="" xmlns:a16="http://schemas.microsoft.com/office/drawing/2014/main" id="{66BA88E0-5EA5-48CA-9182-10379A99FB9E}"/>
              </a:ext>
            </a:extLst>
          </p:cNvPr>
          <p:cNvCxnSpPr>
            <a:cxnSpLocks/>
            <a:stCxn id="5" idx="0"/>
            <a:endCxn id="14" idx="3"/>
          </p:cNvCxnSpPr>
          <p:nvPr/>
        </p:nvCxnSpPr>
        <p:spPr bwMode="auto">
          <a:xfrm rot="16200000" flipV="1">
            <a:off x="7656178" y="3861040"/>
            <a:ext cx="723608" cy="7206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6">
            <a:extLst>
              <a:ext uri="{FF2B5EF4-FFF2-40B4-BE49-F238E27FC236}">
                <a16:creationId xmlns="" xmlns:a16="http://schemas.microsoft.com/office/drawing/2014/main" id="{8C63271D-A0DF-4756-8E92-59E64D72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9388750" y="4726581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6">
            <a:extLst>
              <a:ext uri="{FF2B5EF4-FFF2-40B4-BE49-F238E27FC236}">
                <a16:creationId xmlns="" xmlns:a16="http://schemas.microsoft.com/office/drawing/2014/main" id="{79681E2A-BD4B-4010-9A28-E4C879B5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7578090" y="3678955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6">
            <a:extLst>
              <a:ext uri="{FF2B5EF4-FFF2-40B4-BE49-F238E27FC236}">
                <a16:creationId xmlns="" xmlns:a16="http://schemas.microsoft.com/office/drawing/2014/main" id="{8D267D2A-DB3E-4B3D-A901-24F6D8BF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4634981" y="2119979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6">
            <a:extLst>
              <a:ext uri="{FF2B5EF4-FFF2-40B4-BE49-F238E27FC236}">
                <a16:creationId xmlns="" xmlns:a16="http://schemas.microsoft.com/office/drawing/2014/main" id="{B3CEFA23-4FEF-43A1-9DBC-98A65C34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2793184" y="2111897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432ED247-F555-4B37-968B-7370299502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3996" y="4284127"/>
            <a:ext cx="1704698" cy="1306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9F67142-123D-4E8D-A46F-122EB022E6AB}"/>
              </a:ext>
            </a:extLst>
          </p:cNvPr>
          <p:cNvSpPr txBox="1"/>
          <p:nvPr/>
        </p:nvSpPr>
        <p:spPr>
          <a:xfrm>
            <a:off x="9215964" y="5633185"/>
            <a:ext cx="285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Sending Scan to MS</a:t>
            </a:r>
          </a:p>
        </p:txBody>
      </p:sp>
    </p:spTree>
    <p:extLst>
      <p:ext uri="{BB962C8B-B14F-4D97-AF65-F5344CB8AC3E}">
        <p14:creationId xmlns:p14="http://schemas.microsoft.com/office/powerpoint/2010/main" val="76136993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71C01582-8259-4A2F-A82D-5E484AD46FF6}"/>
              </a:ext>
            </a:extLst>
          </p:cNvPr>
          <p:cNvCxnSpPr>
            <a:cxnSpLocks/>
          </p:cNvCxnSpPr>
          <p:nvPr/>
        </p:nvCxnSpPr>
        <p:spPr bwMode="auto">
          <a:xfrm>
            <a:off x="314632" y="2979174"/>
            <a:ext cx="880916" cy="32088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18B891-E751-4CCB-97C9-AFF855AB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EC81D36-068D-458A-AC59-FE6DC5F07053}"/>
              </a:ext>
            </a:extLst>
          </p:cNvPr>
          <p:cNvSpPr txBox="1"/>
          <p:nvPr/>
        </p:nvSpPr>
        <p:spPr>
          <a:xfrm>
            <a:off x="82822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Mass Spectrometer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509F89-B13F-4463-A335-C9DB3B001114}"/>
              </a:ext>
            </a:extLst>
          </p:cNvPr>
          <p:cNvSpPr txBox="1"/>
          <p:nvPr/>
        </p:nvSpPr>
        <p:spPr>
          <a:xfrm>
            <a:off x="5226733" y="822092"/>
            <a:ext cx="225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E0C59D-F409-493C-8EBC-2481F0BD4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1" t="26025" r="5172" b="21413"/>
          <a:stretch/>
        </p:blipFill>
        <p:spPr>
          <a:xfrm>
            <a:off x="7120705" y="4583162"/>
            <a:ext cx="2515187" cy="648441"/>
          </a:xfrm>
          <a:prstGeom prst="rect">
            <a:avLst/>
          </a:prstGeom>
        </p:spPr>
      </p:pic>
      <p:pic>
        <p:nvPicPr>
          <p:cNvPr id="6" name="Picture 4" descr="Image result for optiplex 3050">
            <a:extLst>
              <a:ext uri="{FF2B5EF4-FFF2-40B4-BE49-F238E27FC236}">
                <a16:creationId xmlns="" xmlns:a16="http://schemas.microsoft.com/office/drawing/2014/main" id="{9F015743-A1CF-4C1D-97C8-DCC64E3A5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1704"/>
          <a:stretch/>
        </p:blipFill>
        <p:spPr bwMode="auto">
          <a:xfrm>
            <a:off x="5754514" y="1251205"/>
            <a:ext cx="1177054" cy="210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witch ethernet">
            <a:extLst>
              <a:ext uri="{FF2B5EF4-FFF2-40B4-BE49-F238E27FC236}">
                <a16:creationId xmlns="" xmlns:a16="http://schemas.microsoft.com/office/drawing/2014/main" id="{90E6319A-2744-4FE8-B939-604B4910D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18218"/>
          <a:stretch/>
        </p:blipFill>
        <p:spPr bwMode="auto">
          <a:xfrm>
            <a:off x="3355972" y="1226639"/>
            <a:ext cx="1387416" cy="7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="" xmlns:a16="http://schemas.microsoft.com/office/drawing/2014/main" id="{E0C5C76A-6518-4509-BDE6-2C7DDA245774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793185" y="1747522"/>
            <a:ext cx="742495" cy="553258"/>
          </a:xfrm>
          <a:prstGeom prst="bentConnector3">
            <a:avLst>
              <a:gd name="adj1" fmla="val 99261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nector: Elbow 8">
            <a:extLst>
              <a:ext uri="{FF2B5EF4-FFF2-40B4-BE49-F238E27FC236}">
                <a16:creationId xmlns="" xmlns:a16="http://schemas.microsoft.com/office/drawing/2014/main" id="{1DB16C23-F44B-42A6-85DD-265179EB1200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>
            <a:off x="3993696" y="1813491"/>
            <a:ext cx="1760819" cy="490555"/>
          </a:xfrm>
          <a:prstGeom prst="bentConnector3">
            <a:avLst>
              <a:gd name="adj1" fmla="val 100199"/>
            </a:avLst>
          </a:prstGeom>
          <a:solidFill>
            <a:schemeClr val="accent1"/>
          </a:solidFill>
          <a:ln w="28575" cap="flat" cmpd="sng" algn="ctr">
            <a:solidFill>
              <a:srgbClr val="7FBA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B17DE25-B896-4029-AACC-1029C0E3D489}"/>
              </a:ext>
            </a:extLst>
          </p:cNvPr>
          <p:cNvSpPr txBox="1"/>
          <p:nvPr/>
        </p:nvSpPr>
        <p:spPr>
          <a:xfrm>
            <a:off x="2864890" y="914425"/>
            <a:ext cx="225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Local Switch</a:t>
            </a:r>
          </a:p>
        </p:txBody>
      </p:sp>
      <p:pic>
        <p:nvPicPr>
          <p:cNvPr id="11" name="Picture 6" descr="Image result for Lumos thermo">
            <a:extLst>
              <a:ext uri="{FF2B5EF4-FFF2-40B4-BE49-F238E27FC236}">
                <a16:creationId xmlns="" xmlns:a16="http://schemas.microsoft.com/office/drawing/2014/main" id="{9A6E7092-8BBB-4B3D-B6F8-0B039F3EA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3982" r="7639" b="26902"/>
          <a:stretch/>
        </p:blipFill>
        <p:spPr bwMode="auto">
          <a:xfrm>
            <a:off x="131142" y="1537910"/>
            <a:ext cx="2662043" cy="15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CD6EB67-4339-4F31-A748-9A93C68E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231" y="1341778"/>
            <a:ext cx="3116731" cy="1896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2602B88-2404-4859-8F2A-EC185E338C92}"/>
              </a:ext>
            </a:extLst>
          </p:cNvPr>
          <p:cNvGrpSpPr/>
          <p:nvPr/>
        </p:nvGrpSpPr>
        <p:grpSpPr>
          <a:xfrm>
            <a:off x="5328333" y="3500244"/>
            <a:ext cx="2329331" cy="718620"/>
            <a:chOff x="5270349" y="4242089"/>
            <a:chExt cx="2329331" cy="71862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7342AAAC-4A5C-4D2C-AB6D-6DDA84A21603}"/>
                </a:ext>
              </a:extLst>
            </p:cNvPr>
            <p:cNvSpPr/>
            <p:nvPr/>
          </p:nvSpPr>
          <p:spPr bwMode="auto">
            <a:xfrm>
              <a:off x="5270349" y="4242089"/>
              <a:ext cx="2329331" cy="718620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Instrument 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Service</a:t>
              </a:r>
            </a:p>
          </p:txBody>
        </p:sp>
        <p:pic>
          <p:nvPicPr>
            <p:cNvPr id="15" name="Picture 8" descr="Image result for services icon">
              <a:extLst>
                <a:ext uri="{FF2B5EF4-FFF2-40B4-BE49-F238E27FC236}">
                  <a16:creationId xmlns="" xmlns:a16="http://schemas.microsoft.com/office/drawing/2014/main" id="{A3ACD810-5340-4526-962F-58F862AF7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987" y="4312862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511EAD61-8B9D-4B7F-9585-341F4BA798FA}"/>
              </a:ext>
            </a:extLst>
          </p:cNvPr>
          <p:cNvGrpSpPr/>
          <p:nvPr/>
        </p:nvGrpSpPr>
        <p:grpSpPr>
          <a:xfrm>
            <a:off x="8818209" y="3500244"/>
            <a:ext cx="2369949" cy="718620"/>
            <a:chOff x="8849358" y="3508618"/>
            <a:chExt cx="2369949" cy="71862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7FC3490F-D4DC-4EA6-BC16-56611FAC160E}"/>
                </a:ext>
              </a:extLst>
            </p:cNvPr>
            <p:cNvSpPr/>
            <p:nvPr/>
          </p:nvSpPr>
          <p:spPr bwMode="auto">
            <a:xfrm>
              <a:off x="8849358" y="3508618"/>
              <a:ext cx="2369949" cy="718620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3</a:t>
              </a:r>
              <a:r>
                <a:rPr lang="en-US" sz="2000" baseline="30000" dirty="0">
                  <a:latin typeface="Arial" pitchFamily="124" charset="0"/>
                </a:rPr>
                <a:t>rd</a:t>
              </a:r>
              <a:r>
                <a:rPr lang="en-US" sz="2000" dirty="0">
                  <a:latin typeface="Arial" pitchFamily="124" charset="0"/>
                </a:rPr>
                <a:t> Party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Arial" pitchFamily="124" charset="0"/>
                </a:rPr>
                <a:t>Application</a:t>
              </a:r>
            </a:p>
          </p:txBody>
        </p:sp>
        <p:pic>
          <p:nvPicPr>
            <p:cNvPr id="18" name="Picture 20" descr="Image result for application icon">
              <a:extLst>
                <a:ext uri="{FF2B5EF4-FFF2-40B4-BE49-F238E27FC236}">
                  <a16:creationId xmlns="" xmlns:a16="http://schemas.microsoft.com/office/drawing/2014/main" id="{F8CA5BF6-F983-4701-A65B-3258D3C57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998" y="3571017"/>
              <a:ext cx="604231" cy="60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Connector: Elbow 18">
            <a:extLst>
              <a:ext uri="{FF2B5EF4-FFF2-40B4-BE49-F238E27FC236}">
                <a16:creationId xmlns="" xmlns:a16="http://schemas.microsoft.com/office/drawing/2014/main" id="{B536D536-5365-49F6-B0C4-FA93763B420D}"/>
              </a:ext>
            </a:extLst>
          </p:cNvPr>
          <p:cNvCxnSpPr>
            <a:cxnSpLocks/>
            <a:stCxn id="5" idx="3"/>
            <a:endCxn id="17" idx="2"/>
          </p:cNvCxnSpPr>
          <p:nvPr/>
        </p:nvCxnSpPr>
        <p:spPr bwMode="auto">
          <a:xfrm flipV="1">
            <a:off x="9635892" y="4218864"/>
            <a:ext cx="367292" cy="688519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CF49FC2-36FE-4CEA-A8B6-08341AF50AE6}"/>
              </a:ext>
            </a:extLst>
          </p:cNvPr>
          <p:cNvSpPr txBox="1"/>
          <p:nvPr/>
        </p:nvSpPr>
        <p:spPr>
          <a:xfrm>
            <a:off x="8669255" y="822092"/>
            <a:ext cx="2758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IAPI-Enabled App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="" xmlns:a16="http://schemas.microsoft.com/office/drawing/2014/main" id="{66BA88E0-5EA5-48CA-9182-10379A99FB9E}"/>
              </a:ext>
            </a:extLst>
          </p:cNvPr>
          <p:cNvCxnSpPr>
            <a:cxnSpLocks/>
            <a:stCxn id="5" idx="0"/>
            <a:endCxn id="14" idx="3"/>
          </p:cNvCxnSpPr>
          <p:nvPr/>
        </p:nvCxnSpPr>
        <p:spPr bwMode="auto">
          <a:xfrm rot="16200000" flipV="1">
            <a:off x="7656178" y="3861040"/>
            <a:ext cx="723608" cy="7206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650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672A7DE3-274F-492D-A536-05F5A5D69BFE}"/>
              </a:ext>
            </a:extLst>
          </p:cNvPr>
          <p:cNvGrpSpPr/>
          <p:nvPr/>
        </p:nvGrpSpPr>
        <p:grpSpPr>
          <a:xfrm>
            <a:off x="1195548" y="3221388"/>
            <a:ext cx="3291911" cy="2966621"/>
            <a:chOff x="162644" y="1422400"/>
            <a:chExt cx="3982636" cy="4084320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00B9225D-9A47-438C-BC56-7D73D44B2879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="" xmlns:a16="http://schemas.microsoft.com/office/drawing/2014/main" id="{3C3184D2-6904-4251-9782-580C38B1E555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="" xmlns:a16="http://schemas.microsoft.com/office/drawing/2014/main" id="{46A509CF-09CD-4B6A-B327-A3FC8A4C2EEF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C3732427-F4ED-474C-AEF3-8623B007099C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8A7492FE-7377-4CEA-B367-C05CF139282A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="" xmlns:a16="http://schemas.microsoft.com/office/drawing/2014/main" id="{B2D6AB96-F721-4504-BD19-5E68E8645D9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7402DC02-06FD-4199-B069-4829828D17B8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30" name="Picture 6">
            <a:extLst>
              <a:ext uri="{FF2B5EF4-FFF2-40B4-BE49-F238E27FC236}">
                <a16:creationId xmlns="" xmlns:a16="http://schemas.microsoft.com/office/drawing/2014/main" id="{8C63271D-A0DF-4756-8E92-59E64D72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9388750" y="4726581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6">
            <a:extLst>
              <a:ext uri="{FF2B5EF4-FFF2-40B4-BE49-F238E27FC236}">
                <a16:creationId xmlns="" xmlns:a16="http://schemas.microsoft.com/office/drawing/2014/main" id="{79681E2A-BD4B-4010-9A28-E4C879B5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7578090" y="3678955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6">
            <a:extLst>
              <a:ext uri="{FF2B5EF4-FFF2-40B4-BE49-F238E27FC236}">
                <a16:creationId xmlns="" xmlns:a16="http://schemas.microsoft.com/office/drawing/2014/main" id="{8D267D2A-DB3E-4B3D-A901-24F6D8BF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4634981" y="2119979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6">
            <a:extLst>
              <a:ext uri="{FF2B5EF4-FFF2-40B4-BE49-F238E27FC236}">
                <a16:creationId xmlns="" xmlns:a16="http://schemas.microsoft.com/office/drawing/2014/main" id="{B3CEFA23-4FEF-43A1-9DBC-98A65C34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0800000">
            <a:off x="2793184" y="2111897"/>
            <a:ext cx="659846" cy="36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432ED247-F555-4B37-968B-7370299502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3996" y="4284127"/>
            <a:ext cx="1704698" cy="1306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8C119053-0B5F-4DD4-A713-A3DB9A11D85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684206" y="2979174"/>
            <a:ext cx="1803254" cy="2592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9F67142-123D-4E8D-A46F-122EB022E6AB}"/>
              </a:ext>
            </a:extLst>
          </p:cNvPr>
          <p:cNvSpPr txBox="1"/>
          <p:nvPr/>
        </p:nvSpPr>
        <p:spPr>
          <a:xfrm>
            <a:off x="9215964" y="5633185"/>
            <a:ext cx="285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Sending Scan to MS</a:t>
            </a:r>
          </a:p>
        </p:txBody>
      </p:sp>
    </p:spTree>
    <p:extLst>
      <p:ext uri="{BB962C8B-B14F-4D97-AF65-F5344CB8AC3E}">
        <p14:creationId xmlns:p14="http://schemas.microsoft.com/office/powerpoint/2010/main" val="147582790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9185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1" y="1777417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Single scan, drops to lower level after completion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ICustomScan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4089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1" y="1777417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Single scan, drops to lower level after completion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ICustomScan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C08E463-F68D-46DF-BB83-4DC83F26C6A6}"/>
              </a:ext>
            </a:extLst>
          </p:cNvPr>
          <p:cNvSpPr txBox="1"/>
          <p:nvPr/>
        </p:nvSpPr>
        <p:spPr>
          <a:xfrm>
            <a:off x="4956934" y="2563768"/>
            <a:ext cx="431488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Once executed, waits the </a:t>
            </a:r>
            <a:r>
              <a:rPr lang="en-US" sz="2000" b="1" dirty="0"/>
              <a:t>Single Processing Delay</a:t>
            </a:r>
            <a:r>
              <a:rPr lang="en-US" sz="2000" dirty="0"/>
              <a:t> (s) for a new </a:t>
            </a:r>
            <a:r>
              <a:rPr lang="en-US" sz="2000" b="1" dirty="0"/>
              <a:t>Custom</a:t>
            </a:r>
            <a:r>
              <a:rPr lang="en-US" sz="2000" dirty="0"/>
              <a:t> scan to arrive*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Default delay is 0 seconds (no waiting)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Immediately ends the wait if a new </a:t>
            </a:r>
            <a:r>
              <a:rPr lang="en-US" sz="2000" b="1" dirty="0"/>
              <a:t>Custom</a:t>
            </a:r>
            <a:r>
              <a:rPr lang="en-US" sz="2000" dirty="0"/>
              <a:t> scan arrives or there are pending ones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Tribrid uses a circular buffer (</a:t>
            </a:r>
            <a:r>
              <a:rPr lang="en-US" i="1" dirty="0"/>
              <a:t>40-capacity</a:t>
            </a:r>
            <a:r>
              <a:rPr lang="en-US" dirty="0"/>
              <a:t>) to store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3A7D2E2-C59D-4A2D-A69D-C5B3EEAE998F}"/>
              </a:ext>
            </a:extLst>
          </p:cNvPr>
          <p:cNvSpPr/>
          <p:nvPr/>
        </p:nvSpPr>
        <p:spPr>
          <a:xfrm>
            <a:off x="591780" y="6450127"/>
            <a:ext cx="946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* Single Processing Delay is not enabled when occurring during Tribrid method acquisition, due to acquisition pipeline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6025450-A0DB-45A6-AE79-DEA7CEF3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819" y="2699918"/>
            <a:ext cx="2676734" cy="28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764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1" y="2507583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Repeats scan until explicitly canceled by user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IRepeatingScan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62C036A-5600-4587-8B6F-4A14F66C7F0D}"/>
              </a:ext>
            </a:extLst>
          </p:cNvPr>
          <p:cNvSpPr txBox="1"/>
          <p:nvPr/>
        </p:nvSpPr>
        <p:spPr>
          <a:xfrm>
            <a:off x="4956934" y="3348929"/>
            <a:ext cx="70777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Continually runs the same scan until: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Cancelled by the user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Replaced by a new Repeating Scan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Preempted by a Custom Scan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59071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 Fisher Scientific LSMS GitHub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803B89F-B9F9-47B9-A791-B13A8A8B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066" y="1505177"/>
            <a:ext cx="5448470" cy="4656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 Placeholder 1">
            <a:extLst>
              <a:ext uri="{FF2B5EF4-FFF2-40B4-BE49-F238E27FC236}">
                <a16:creationId xmlns="" xmlns:a16="http://schemas.microsoft.com/office/drawing/2014/main" id="{85814A4A-910E-4444-B613-DE30D7511486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12192000" cy="869951"/>
          </a:xfrm>
          <a:prstGeom prst="rect">
            <a:avLst/>
          </a:prstGeom>
          <a:solidFill>
            <a:srgbClr val="AD1E2D">
              <a:alpha val="89804"/>
            </a:srgbClr>
          </a:solidFill>
        </p:spPr>
        <p:txBody>
          <a:bodyPr vert="horz" wrap="square" lIns="274320" tIns="182880" rIns="91430" bIns="45716" numCol="1" anchor="b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4400" kern="0" dirty="0">
                <a:solidFill>
                  <a:schemeClr val="bg1"/>
                </a:solidFill>
              </a:rPr>
              <a:t>https://github.com/thermofisherlsms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3563369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1" y="3276290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Runs Scans and logic defined in the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IRepeatingScan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68F7604-A1F9-434E-8957-507D0FC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45" y="748738"/>
            <a:ext cx="2714640" cy="2306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3" descr="image003">
            <a:extLst>
              <a:ext uri="{FF2B5EF4-FFF2-40B4-BE49-F238E27FC236}">
                <a16:creationId xmlns="" xmlns:a16="http://schemas.microsoft.com/office/drawing/2014/main" id="{F5A550DA-021B-4BDC-9973-9432451BD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7" t="10109" r="1028" b="4128"/>
          <a:stretch/>
        </p:blipFill>
        <p:spPr bwMode="auto">
          <a:xfrm>
            <a:off x="8467625" y="691612"/>
            <a:ext cx="3494359" cy="2368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20C6B08-849F-423E-8053-4EA23B2E55CE}"/>
              </a:ext>
            </a:extLst>
          </p:cNvPr>
          <p:cNvSpPr txBox="1"/>
          <p:nvPr/>
        </p:nvSpPr>
        <p:spPr>
          <a:xfrm>
            <a:off x="4968036" y="4158853"/>
            <a:ext cx="7077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Runs the normal method logic until completion or new IAPI scan arrives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96565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48B9950F-B678-4E2E-A3D1-F442BCA81F26}"/>
              </a:ext>
            </a:extLst>
          </p:cNvPr>
          <p:cNvSpPr/>
          <p:nvPr/>
        </p:nvSpPr>
        <p:spPr bwMode="auto">
          <a:xfrm>
            <a:off x="-2" y="4051569"/>
            <a:ext cx="12192002" cy="708481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Runs the Scan defined in Tune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 - IRepeatingScan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7CE3AD32-B504-4B35-81E5-B0209B54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25" y="885533"/>
            <a:ext cx="4523503" cy="2872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4573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</p:spTree>
    <p:extLst>
      <p:ext uri="{BB962C8B-B14F-4D97-AF65-F5344CB8AC3E}">
        <p14:creationId xmlns:p14="http://schemas.microsoft.com/office/powerpoint/2010/main" val="123619792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</p:spTree>
    <p:extLst>
      <p:ext uri="{BB962C8B-B14F-4D97-AF65-F5344CB8AC3E}">
        <p14:creationId xmlns:p14="http://schemas.microsoft.com/office/powerpoint/2010/main" val="313607646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</p:spTree>
    <p:extLst>
      <p:ext uri="{BB962C8B-B14F-4D97-AF65-F5344CB8AC3E}">
        <p14:creationId xmlns:p14="http://schemas.microsoft.com/office/powerpoint/2010/main" val="212572745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EB12BB0B-FE3B-4861-BCE6-0ADDC4D33DA8}"/>
              </a:ext>
            </a:extLst>
          </p:cNvPr>
          <p:cNvSpPr/>
          <p:nvPr/>
        </p:nvSpPr>
        <p:spPr bwMode="auto">
          <a:xfrm>
            <a:off x="7802156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A99F8C03-2FBA-4491-A81C-A84081480079}"/>
              </a:ext>
            </a:extLst>
          </p:cNvPr>
          <p:cNvSpPr/>
          <p:nvPr/>
        </p:nvSpPr>
        <p:spPr bwMode="auto">
          <a:xfrm>
            <a:off x="802542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4881C232-D960-4658-829D-6B505CDA5903}"/>
              </a:ext>
            </a:extLst>
          </p:cNvPr>
          <p:cNvSpPr/>
          <p:nvPr/>
        </p:nvSpPr>
        <p:spPr bwMode="auto">
          <a:xfrm>
            <a:off x="8218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8D4EBEFC-195E-4D38-A06A-D3F9DA16E47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62615" y="3087329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4C61218-B89C-4424-9198-4E11ED89B3DE}"/>
              </a:ext>
            </a:extLst>
          </p:cNvPr>
          <p:cNvSpPr txBox="1"/>
          <p:nvPr/>
        </p:nvSpPr>
        <p:spPr>
          <a:xfrm>
            <a:off x="8268575" y="309146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Canceled Repeating</a:t>
            </a:r>
          </a:p>
        </p:txBody>
      </p:sp>
    </p:spTree>
    <p:extLst>
      <p:ext uri="{BB962C8B-B14F-4D97-AF65-F5344CB8AC3E}">
        <p14:creationId xmlns:p14="http://schemas.microsoft.com/office/powerpoint/2010/main" val="160883609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EB12BB0B-FE3B-4861-BCE6-0ADDC4D33DA8}"/>
              </a:ext>
            </a:extLst>
          </p:cNvPr>
          <p:cNvSpPr/>
          <p:nvPr/>
        </p:nvSpPr>
        <p:spPr bwMode="auto">
          <a:xfrm>
            <a:off x="7802156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A99F8C03-2FBA-4491-A81C-A84081480079}"/>
              </a:ext>
            </a:extLst>
          </p:cNvPr>
          <p:cNvSpPr/>
          <p:nvPr/>
        </p:nvSpPr>
        <p:spPr bwMode="auto">
          <a:xfrm>
            <a:off x="802542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4881C232-D960-4658-829D-6B505CDA5903}"/>
              </a:ext>
            </a:extLst>
          </p:cNvPr>
          <p:cNvSpPr/>
          <p:nvPr/>
        </p:nvSpPr>
        <p:spPr bwMode="auto">
          <a:xfrm>
            <a:off x="8218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7B341600-7ACD-4DE4-BD79-314923C003C7}"/>
              </a:ext>
            </a:extLst>
          </p:cNvPr>
          <p:cNvSpPr/>
          <p:nvPr/>
        </p:nvSpPr>
        <p:spPr bwMode="auto">
          <a:xfrm>
            <a:off x="8459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A2D8A80A-C46D-4DC7-B079-E495A1F645C7}"/>
              </a:ext>
            </a:extLst>
          </p:cNvPr>
          <p:cNvSpPr/>
          <p:nvPr/>
        </p:nvSpPr>
        <p:spPr bwMode="auto">
          <a:xfrm>
            <a:off x="8597674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DA3D9F0D-137C-4AF0-B578-57D5F99B1A2C}"/>
              </a:ext>
            </a:extLst>
          </p:cNvPr>
          <p:cNvSpPr/>
          <p:nvPr/>
        </p:nvSpPr>
        <p:spPr bwMode="auto">
          <a:xfrm>
            <a:off x="9206692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82DA0F5E-89D0-4736-BA0E-DAA52291B1D3}"/>
              </a:ext>
            </a:extLst>
          </p:cNvPr>
          <p:cNvSpPr/>
          <p:nvPr/>
        </p:nvSpPr>
        <p:spPr bwMode="auto">
          <a:xfrm>
            <a:off x="876752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A04A900C-C042-4260-8062-B844A3DAE499}"/>
              </a:ext>
            </a:extLst>
          </p:cNvPr>
          <p:cNvSpPr/>
          <p:nvPr/>
        </p:nvSpPr>
        <p:spPr bwMode="auto">
          <a:xfrm>
            <a:off x="897672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FE839DFB-2028-4BBD-86BB-47704F7A06FB}"/>
              </a:ext>
            </a:extLst>
          </p:cNvPr>
          <p:cNvSpPr/>
          <p:nvPr/>
        </p:nvSpPr>
        <p:spPr bwMode="auto">
          <a:xfrm>
            <a:off x="9449826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8D4EBEFC-195E-4D38-A06A-D3F9DA16E47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62615" y="3087329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4C61218-B89C-4424-9198-4E11ED89B3DE}"/>
              </a:ext>
            </a:extLst>
          </p:cNvPr>
          <p:cNvSpPr txBox="1"/>
          <p:nvPr/>
        </p:nvSpPr>
        <p:spPr>
          <a:xfrm>
            <a:off x="8268575" y="309146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Canceled Repeating</a:t>
            </a:r>
          </a:p>
        </p:txBody>
      </p:sp>
    </p:spTree>
    <p:extLst>
      <p:ext uri="{BB962C8B-B14F-4D97-AF65-F5344CB8AC3E}">
        <p14:creationId xmlns:p14="http://schemas.microsoft.com/office/powerpoint/2010/main" val="361262767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EB12BB0B-FE3B-4861-BCE6-0ADDC4D33DA8}"/>
              </a:ext>
            </a:extLst>
          </p:cNvPr>
          <p:cNvSpPr/>
          <p:nvPr/>
        </p:nvSpPr>
        <p:spPr bwMode="auto">
          <a:xfrm>
            <a:off x="7802156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A99F8C03-2FBA-4491-A81C-A84081480079}"/>
              </a:ext>
            </a:extLst>
          </p:cNvPr>
          <p:cNvSpPr/>
          <p:nvPr/>
        </p:nvSpPr>
        <p:spPr bwMode="auto">
          <a:xfrm>
            <a:off x="802542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4881C232-D960-4658-829D-6B505CDA5903}"/>
              </a:ext>
            </a:extLst>
          </p:cNvPr>
          <p:cNvSpPr/>
          <p:nvPr/>
        </p:nvSpPr>
        <p:spPr bwMode="auto">
          <a:xfrm>
            <a:off x="8218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7B341600-7ACD-4DE4-BD79-314923C003C7}"/>
              </a:ext>
            </a:extLst>
          </p:cNvPr>
          <p:cNvSpPr/>
          <p:nvPr/>
        </p:nvSpPr>
        <p:spPr bwMode="auto">
          <a:xfrm>
            <a:off x="8459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A2D8A80A-C46D-4DC7-B079-E495A1F645C7}"/>
              </a:ext>
            </a:extLst>
          </p:cNvPr>
          <p:cNvSpPr/>
          <p:nvPr/>
        </p:nvSpPr>
        <p:spPr bwMode="auto">
          <a:xfrm>
            <a:off x="8597674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DA3D9F0D-137C-4AF0-B578-57D5F99B1A2C}"/>
              </a:ext>
            </a:extLst>
          </p:cNvPr>
          <p:cNvSpPr/>
          <p:nvPr/>
        </p:nvSpPr>
        <p:spPr bwMode="auto">
          <a:xfrm>
            <a:off x="9206692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82DA0F5E-89D0-4736-BA0E-DAA52291B1D3}"/>
              </a:ext>
            </a:extLst>
          </p:cNvPr>
          <p:cNvSpPr/>
          <p:nvPr/>
        </p:nvSpPr>
        <p:spPr bwMode="auto">
          <a:xfrm>
            <a:off x="876752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A04A900C-C042-4260-8062-B844A3DAE499}"/>
              </a:ext>
            </a:extLst>
          </p:cNvPr>
          <p:cNvSpPr/>
          <p:nvPr/>
        </p:nvSpPr>
        <p:spPr bwMode="auto">
          <a:xfrm>
            <a:off x="897672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FE839DFB-2028-4BBD-86BB-47704F7A06FB}"/>
              </a:ext>
            </a:extLst>
          </p:cNvPr>
          <p:cNvSpPr/>
          <p:nvPr/>
        </p:nvSpPr>
        <p:spPr bwMode="auto">
          <a:xfrm>
            <a:off x="9449826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E2FA8C85-02F4-4161-994F-5FDBE9C51086}"/>
              </a:ext>
            </a:extLst>
          </p:cNvPr>
          <p:cNvSpPr/>
          <p:nvPr/>
        </p:nvSpPr>
        <p:spPr bwMode="auto">
          <a:xfrm>
            <a:off x="966780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F92304A8-76F9-444B-9537-5AA5ABA22623}"/>
              </a:ext>
            </a:extLst>
          </p:cNvPr>
          <p:cNvSpPr/>
          <p:nvPr/>
        </p:nvSpPr>
        <p:spPr bwMode="auto">
          <a:xfrm>
            <a:off x="982827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BDBB4597-9CBA-4680-85A9-081ECED574A1}"/>
              </a:ext>
            </a:extLst>
          </p:cNvPr>
          <p:cNvSpPr/>
          <p:nvPr/>
        </p:nvSpPr>
        <p:spPr bwMode="auto">
          <a:xfrm>
            <a:off x="9998622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8D4EBEFC-195E-4D38-A06A-D3F9DA16E47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62615" y="3087329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4C61218-B89C-4424-9198-4E11ED89B3DE}"/>
              </a:ext>
            </a:extLst>
          </p:cNvPr>
          <p:cNvSpPr txBox="1"/>
          <p:nvPr/>
        </p:nvSpPr>
        <p:spPr>
          <a:xfrm>
            <a:off x="8268575" y="309146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Canceled Repeating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2E8F8130-483C-4A06-8F5D-BCD386515F27}"/>
              </a:ext>
            </a:extLst>
          </p:cNvPr>
          <p:cNvCxnSpPr>
            <a:cxnSpLocks/>
          </p:cNvCxnSpPr>
          <p:nvPr/>
        </p:nvCxnSpPr>
        <p:spPr bwMode="auto">
          <a:xfrm flipH="1">
            <a:off x="9705523" y="3843007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AA59D97-EE1E-4F61-BE6F-9BA05B334987}"/>
              </a:ext>
            </a:extLst>
          </p:cNvPr>
          <p:cNvSpPr txBox="1"/>
          <p:nvPr/>
        </p:nvSpPr>
        <p:spPr>
          <a:xfrm>
            <a:off x="9705523" y="385772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Method Completed</a:t>
            </a:r>
          </a:p>
        </p:txBody>
      </p:sp>
    </p:spTree>
    <p:extLst>
      <p:ext uri="{BB962C8B-B14F-4D97-AF65-F5344CB8AC3E}">
        <p14:creationId xmlns:p14="http://schemas.microsoft.com/office/powerpoint/2010/main" val="210877262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0A4D1BA0-8957-4675-B723-6DE6280FA80F}"/>
              </a:ext>
            </a:extLst>
          </p:cNvPr>
          <p:cNvSpPr/>
          <p:nvPr/>
        </p:nvSpPr>
        <p:spPr bwMode="auto">
          <a:xfrm>
            <a:off x="546756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57C892A0-67F3-43D4-860B-E5D0BF98F9CA}"/>
              </a:ext>
            </a:extLst>
          </p:cNvPr>
          <p:cNvSpPr/>
          <p:nvPr/>
        </p:nvSpPr>
        <p:spPr bwMode="auto">
          <a:xfrm>
            <a:off x="562803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43AF2A28-BE20-4B47-95E9-DB21D8E4AAD8}"/>
              </a:ext>
            </a:extLst>
          </p:cNvPr>
          <p:cNvSpPr/>
          <p:nvPr/>
        </p:nvSpPr>
        <p:spPr bwMode="auto">
          <a:xfrm>
            <a:off x="577298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ACB29C32-9B45-4328-B191-3C8DA32982A2}"/>
              </a:ext>
            </a:extLst>
          </p:cNvPr>
          <p:cNvSpPr/>
          <p:nvPr/>
        </p:nvSpPr>
        <p:spPr bwMode="auto">
          <a:xfrm>
            <a:off x="592662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1E12387-54B2-4E0A-BCAA-F4A18462AD6A}"/>
              </a:ext>
            </a:extLst>
          </p:cNvPr>
          <p:cNvSpPr/>
          <p:nvPr/>
        </p:nvSpPr>
        <p:spPr bwMode="auto">
          <a:xfrm>
            <a:off x="605667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779A4B6D-499C-4574-AD58-8D14B75B00B3}"/>
              </a:ext>
            </a:extLst>
          </p:cNvPr>
          <p:cNvSpPr/>
          <p:nvPr/>
        </p:nvSpPr>
        <p:spPr bwMode="auto">
          <a:xfrm>
            <a:off x="622873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4B8C31E6-80D3-4DB9-9153-AB8EEB8BCE1A}"/>
              </a:ext>
            </a:extLst>
          </p:cNvPr>
          <p:cNvSpPr/>
          <p:nvPr/>
        </p:nvSpPr>
        <p:spPr bwMode="auto">
          <a:xfrm>
            <a:off x="6424973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F0A4425B-5757-497B-B739-7C693D4FCFB1}"/>
              </a:ext>
            </a:extLst>
          </p:cNvPr>
          <p:cNvSpPr/>
          <p:nvPr/>
        </p:nvSpPr>
        <p:spPr bwMode="auto">
          <a:xfrm>
            <a:off x="6597037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87C4723C-F4D3-4217-A304-978E5920482F}"/>
              </a:ext>
            </a:extLst>
          </p:cNvPr>
          <p:cNvSpPr/>
          <p:nvPr/>
        </p:nvSpPr>
        <p:spPr bwMode="auto">
          <a:xfrm>
            <a:off x="678835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99D1C57-0F8A-49EA-9069-3F66B1E21C3F}"/>
              </a:ext>
            </a:extLst>
          </p:cNvPr>
          <p:cNvCxnSpPr/>
          <p:nvPr/>
        </p:nvCxnSpPr>
        <p:spPr bwMode="auto">
          <a:xfrm>
            <a:off x="5467566" y="5053781"/>
            <a:ext cx="626231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B56AA8-78DE-499B-8BEE-C9EF99387C73}"/>
              </a:ext>
            </a:extLst>
          </p:cNvPr>
          <p:cNvSpPr txBox="1"/>
          <p:nvPr/>
        </p:nvSpPr>
        <p:spPr>
          <a:xfrm>
            <a:off x="8222541" y="5133971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124" charset="0"/>
              </a:rPr>
              <a:t>Time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76F2E5FF-C499-4C80-93BD-C283BD49BF40}"/>
              </a:ext>
            </a:extLst>
          </p:cNvPr>
          <p:cNvSpPr/>
          <p:nvPr/>
        </p:nvSpPr>
        <p:spPr bwMode="auto">
          <a:xfrm>
            <a:off x="691903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778CD14B-E30C-40EE-A121-7E9883D1BBF3}"/>
              </a:ext>
            </a:extLst>
          </p:cNvPr>
          <p:cNvSpPr/>
          <p:nvPr/>
        </p:nvSpPr>
        <p:spPr bwMode="auto">
          <a:xfrm>
            <a:off x="710092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252510DA-2E6A-4374-A51A-71DCF3E97781}"/>
              </a:ext>
            </a:extLst>
          </p:cNvPr>
          <p:cNvSpPr/>
          <p:nvPr/>
        </p:nvSpPr>
        <p:spPr bwMode="auto">
          <a:xfrm>
            <a:off x="7302490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10C77A4-2A45-407A-86E6-258F1457FD04}"/>
              </a:ext>
            </a:extLst>
          </p:cNvPr>
          <p:cNvSpPr/>
          <p:nvPr/>
        </p:nvSpPr>
        <p:spPr bwMode="auto">
          <a:xfrm>
            <a:off x="750609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EB0E6B66-E400-495F-BA6E-32C41ABD1D27}"/>
              </a:ext>
            </a:extLst>
          </p:cNvPr>
          <p:cNvSpPr/>
          <p:nvPr/>
        </p:nvSpPr>
        <p:spPr bwMode="auto">
          <a:xfrm>
            <a:off x="7654359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EB12BB0B-FE3B-4861-BCE6-0ADDC4D33DA8}"/>
              </a:ext>
            </a:extLst>
          </p:cNvPr>
          <p:cNvSpPr/>
          <p:nvPr/>
        </p:nvSpPr>
        <p:spPr bwMode="auto">
          <a:xfrm>
            <a:off x="7802156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A99F8C03-2FBA-4491-A81C-A84081480079}"/>
              </a:ext>
            </a:extLst>
          </p:cNvPr>
          <p:cNvSpPr/>
          <p:nvPr/>
        </p:nvSpPr>
        <p:spPr bwMode="auto">
          <a:xfrm>
            <a:off x="8025421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4881C232-D960-4658-829D-6B505CDA5903}"/>
              </a:ext>
            </a:extLst>
          </p:cNvPr>
          <p:cNvSpPr/>
          <p:nvPr/>
        </p:nvSpPr>
        <p:spPr bwMode="auto">
          <a:xfrm>
            <a:off x="8218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7B341600-7ACD-4DE4-BD79-314923C003C7}"/>
              </a:ext>
            </a:extLst>
          </p:cNvPr>
          <p:cNvSpPr/>
          <p:nvPr/>
        </p:nvSpPr>
        <p:spPr bwMode="auto">
          <a:xfrm>
            <a:off x="8459578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A2D8A80A-C46D-4DC7-B079-E495A1F645C7}"/>
              </a:ext>
            </a:extLst>
          </p:cNvPr>
          <p:cNvSpPr/>
          <p:nvPr/>
        </p:nvSpPr>
        <p:spPr bwMode="auto">
          <a:xfrm>
            <a:off x="8597674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DA3D9F0D-137C-4AF0-B578-57D5F99B1A2C}"/>
              </a:ext>
            </a:extLst>
          </p:cNvPr>
          <p:cNvSpPr/>
          <p:nvPr/>
        </p:nvSpPr>
        <p:spPr bwMode="auto">
          <a:xfrm>
            <a:off x="9206692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82DA0F5E-89D0-4736-BA0E-DAA52291B1D3}"/>
              </a:ext>
            </a:extLst>
          </p:cNvPr>
          <p:cNvSpPr/>
          <p:nvPr/>
        </p:nvSpPr>
        <p:spPr bwMode="auto">
          <a:xfrm>
            <a:off x="8767525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A04A900C-C042-4260-8062-B844A3DAE499}"/>
              </a:ext>
            </a:extLst>
          </p:cNvPr>
          <p:cNvSpPr/>
          <p:nvPr/>
        </p:nvSpPr>
        <p:spPr bwMode="auto">
          <a:xfrm>
            <a:off x="8976721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FE839DFB-2028-4BBD-86BB-47704F7A06FB}"/>
              </a:ext>
            </a:extLst>
          </p:cNvPr>
          <p:cNvSpPr/>
          <p:nvPr/>
        </p:nvSpPr>
        <p:spPr bwMode="auto">
          <a:xfrm>
            <a:off x="9449826" y="3423912"/>
            <a:ext cx="88075" cy="484037"/>
          </a:xfrm>
          <a:prstGeom prst="roundRect">
            <a:avLst/>
          </a:prstGeom>
          <a:solidFill>
            <a:srgbClr val="6DABE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E2FA8C85-02F4-4161-994F-5FDBE9C51086}"/>
              </a:ext>
            </a:extLst>
          </p:cNvPr>
          <p:cNvSpPr/>
          <p:nvPr/>
        </p:nvSpPr>
        <p:spPr bwMode="auto">
          <a:xfrm>
            <a:off x="966780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F92304A8-76F9-444B-9537-5AA5ABA22623}"/>
              </a:ext>
            </a:extLst>
          </p:cNvPr>
          <p:cNvSpPr/>
          <p:nvPr/>
        </p:nvSpPr>
        <p:spPr bwMode="auto">
          <a:xfrm>
            <a:off x="982827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BDBB4597-9CBA-4680-85A9-081ECED574A1}"/>
              </a:ext>
            </a:extLst>
          </p:cNvPr>
          <p:cNvSpPr/>
          <p:nvPr/>
        </p:nvSpPr>
        <p:spPr bwMode="auto">
          <a:xfrm>
            <a:off x="9998622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E1A49A50-381C-4741-BB3C-9F5F642DAACC}"/>
              </a:ext>
            </a:extLst>
          </p:cNvPr>
          <p:cNvSpPr/>
          <p:nvPr/>
        </p:nvSpPr>
        <p:spPr bwMode="auto">
          <a:xfrm>
            <a:off x="10086118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677EE27E-CB5C-4EA4-AD2C-F85FE0A2A90A}"/>
              </a:ext>
            </a:extLst>
          </p:cNvPr>
          <p:cNvSpPr/>
          <p:nvPr/>
        </p:nvSpPr>
        <p:spPr bwMode="auto">
          <a:xfrm>
            <a:off x="10265345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7332CFC6-ECC1-4574-A4BD-4122D9E1FF5D}"/>
              </a:ext>
            </a:extLst>
          </p:cNvPr>
          <p:cNvSpPr/>
          <p:nvPr/>
        </p:nvSpPr>
        <p:spPr bwMode="auto">
          <a:xfrm>
            <a:off x="10445204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51BC857C-ADCD-45AE-BD2F-77F1496EA6FC}"/>
              </a:ext>
            </a:extLst>
          </p:cNvPr>
          <p:cNvSpPr/>
          <p:nvPr/>
        </p:nvSpPr>
        <p:spPr bwMode="auto">
          <a:xfrm>
            <a:off x="10595665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811DED00-E8FB-4626-9014-EB9E773BF026}"/>
              </a:ext>
            </a:extLst>
          </p:cNvPr>
          <p:cNvSpPr/>
          <p:nvPr/>
        </p:nvSpPr>
        <p:spPr bwMode="auto">
          <a:xfrm>
            <a:off x="10760252" y="2681248"/>
            <a:ext cx="88075" cy="484037"/>
          </a:xfrm>
          <a:prstGeom prst="roundRect">
            <a:avLst/>
          </a:prstGeom>
          <a:solidFill>
            <a:srgbClr val="EA9F54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="" xmlns:a16="http://schemas.microsoft.com/office/drawing/2014/main" id="{9B77D554-6CB5-447F-AD2F-E0E2A7896B9D}"/>
              </a:ext>
            </a:extLst>
          </p:cNvPr>
          <p:cNvSpPr/>
          <p:nvPr/>
        </p:nvSpPr>
        <p:spPr bwMode="auto">
          <a:xfrm>
            <a:off x="10986996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28D0925D-63B4-40FA-9644-902C5CC511DA}"/>
              </a:ext>
            </a:extLst>
          </p:cNvPr>
          <p:cNvSpPr/>
          <p:nvPr/>
        </p:nvSpPr>
        <p:spPr bwMode="auto">
          <a:xfrm>
            <a:off x="11178725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485A52D9-B14C-4B36-9084-495E3D4F993A}"/>
              </a:ext>
            </a:extLst>
          </p:cNvPr>
          <p:cNvSpPr/>
          <p:nvPr/>
        </p:nvSpPr>
        <p:spPr bwMode="auto">
          <a:xfrm>
            <a:off x="11401476" y="1909416"/>
            <a:ext cx="88075" cy="484037"/>
          </a:xfrm>
          <a:prstGeom prst="roundRect">
            <a:avLst/>
          </a:prstGeom>
          <a:solidFill>
            <a:srgbClr val="7FBA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B921F217-E23F-455E-9901-B31C2A9B7853}"/>
              </a:ext>
            </a:extLst>
          </p:cNvPr>
          <p:cNvSpPr/>
          <p:nvPr/>
        </p:nvSpPr>
        <p:spPr bwMode="auto">
          <a:xfrm>
            <a:off x="11676780" y="4196406"/>
            <a:ext cx="88075" cy="484037"/>
          </a:xfrm>
          <a:prstGeom prst="roundRect">
            <a:avLst/>
          </a:prstGeom>
          <a:solidFill>
            <a:srgbClr val="ED7700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1B93CBAF-15DE-4FF7-9E39-3B9855BB5C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5417" y="3970045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5FB7D44-300F-4DAB-BBBE-5A96478F0B98}"/>
              </a:ext>
            </a:extLst>
          </p:cNvPr>
          <p:cNvSpPr txBox="1"/>
          <p:nvPr/>
        </p:nvSpPr>
        <p:spPr>
          <a:xfrm>
            <a:off x="6105417" y="4007272"/>
            <a:ext cx="112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 Method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FB3C695D-E5C5-4445-AF4D-72F6A37126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58754" y="3222271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F7EB7246-2985-4786-BF29-6B895A5B04F1}"/>
              </a:ext>
            </a:extLst>
          </p:cNvPr>
          <p:cNvSpPr txBox="1"/>
          <p:nvPr/>
        </p:nvSpPr>
        <p:spPr>
          <a:xfrm>
            <a:off x="7008586" y="3257292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Repeating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A42DC90B-3FFA-4076-9739-3F6548291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8396" y="2459317"/>
            <a:ext cx="0" cy="3064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1469EC3-9F60-4A34-82FE-4579666666E8}"/>
              </a:ext>
            </a:extLst>
          </p:cNvPr>
          <p:cNvSpPr txBox="1"/>
          <p:nvPr/>
        </p:nvSpPr>
        <p:spPr>
          <a:xfrm>
            <a:off x="7702052" y="2458436"/>
            <a:ext cx="108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Set Custom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8D4EBEFC-195E-4D38-A06A-D3F9DA16E472}"/>
              </a:ext>
            </a:extLst>
          </p:cNvPr>
          <p:cNvCxnSpPr>
            <a:cxnSpLocks/>
          </p:cNvCxnSpPr>
          <p:nvPr/>
        </p:nvCxnSpPr>
        <p:spPr bwMode="auto">
          <a:xfrm flipH="1">
            <a:off x="8262615" y="3087329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4C61218-B89C-4424-9198-4E11ED89B3DE}"/>
              </a:ext>
            </a:extLst>
          </p:cNvPr>
          <p:cNvSpPr txBox="1"/>
          <p:nvPr/>
        </p:nvSpPr>
        <p:spPr>
          <a:xfrm>
            <a:off x="8268575" y="309146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Canceled Repeating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2E8F8130-483C-4A06-8F5D-BCD386515F27}"/>
              </a:ext>
            </a:extLst>
          </p:cNvPr>
          <p:cNvCxnSpPr>
            <a:cxnSpLocks/>
          </p:cNvCxnSpPr>
          <p:nvPr/>
        </p:nvCxnSpPr>
        <p:spPr bwMode="auto">
          <a:xfrm flipH="1">
            <a:off x="9705523" y="3843007"/>
            <a:ext cx="6314" cy="279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AA59D97-EE1E-4F61-BE6F-9BA05B334987}"/>
              </a:ext>
            </a:extLst>
          </p:cNvPr>
          <p:cNvSpPr txBox="1"/>
          <p:nvPr/>
        </p:nvSpPr>
        <p:spPr>
          <a:xfrm>
            <a:off x="9705523" y="3857726"/>
            <a:ext cx="153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Method Completed</a:t>
            </a:r>
          </a:p>
        </p:txBody>
      </p:sp>
    </p:spTree>
    <p:extLst>
      <p:ext uri="{BB962C8B-B14F-4D97-AF65-F5344CB8AC3E}">
        <p14:creationId xmlns:p14="http://schemas.microsoft.com/office/powerpoint/2010/main" val="199106039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926DF3-0EF3-4D8E-B1FE-3600D3532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34" y="824113"/>
            <a:ext cx="7045455" cy="4473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5648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 Fisher Scientific LSMS GitHub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803B89F-B9F9-47B9-A791-B13A8A8B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066" y="1505177"/>
            <a:ext cx="5448470" cy="4656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 Placeholder 1">
            <a:extLst>
              <a:ext uri="{FF2B5EF4-FFF2-40B4-BE49-F238E27FC236}">
                <a16:creationId xmlns="" xmlns:a16="http://schemas.microsoft.com/office/drawing/2014/main" id="{85814A4A-910E-4444-B613-DE30D7511486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12192000" cy="869951"/>
          </a:xfrm>
          <a:prstGeom prst="rect">
            <a:avLst/>
          </a:prstGeom>
          <a:solidFill>
            <a:srgbClr val="AD1E2D">
              <a:alpha val="89804"/>
            </a:srgbClr>
          </a:solidFill>
        </p:spPr>
        <p:txBody>
          <a:bodyPr vert="horz" wrap="square" lIns="274320" tIns="182880" rIns="91430" bIns="45716" numCol="1" anchor="b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4400" kern="0" dirty="0">
                <a:solidFill>
                  <a:schemeClr val="bg1"/>
                </a:solidFill>
              </a:rPr>
              <a:t>https://github.com/thermofisherlsms</a:t>
            </a:r>
            <a:endParaRPr lang="en-US" sz="4000" kern="0" dirty="0"/>
          </a:p>
        </p:txBody>
      </p:sp>
      <p:sp>
        <p:nvSpPr>
          <p:cNvPr id="5" name="Arrow: Right 4">
            <a:extLst>
              <a:ext uri="{FF2B5EF4-FFF2-40B4-BE49-F238E27FC236}">
                <a16:creationId xmlns="" xmlns:a16="http://schemas.microsoft.com/office/drawing/2014/main" id="{439BA03E-EE27-4C0B-8578-20DE89311E9A}"/>
              </a:ext>
            </a:extLst>
          </p:cNvPr>
          <p:cNvSpPr/>
          <p:nvPr/>
        </p:nvSpPr>
        <p:spPr bwMode="auto">
          <a:xfrm>
            <a:off x="2015836" y="4062094"/>
            <a:ext cx="1153392" cy="477981"/>
          </a:xfrm>
          <a:prstGeom prst="rightArrow">
            <a:avLst/>
          </a:prstGeom>
          <a:solidFill>
            <a:srgbClr val="7FBA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ED4C1A1D-5597-4545-B1A3-4678FE9D02C9}"/>
              </a:ext>
            </a:extLst>
          </p:cNvPr>
          <p:cNvSpPr/>
          <p:nvPr/>
        </p:nvSpPr>
        <p:spPr bwMode="auto">
          <a:xfrm>
            <a:off x="2015836" y="5451012"/>
            <a:ext cx="1153392" cy="477981"/>
          </a:xfrm>
          <a:prstGeom prst="rightArrow">
            <a:avLst/>
          </a:prstGeom>
          <a:solidFill>
            <a:srgbClr val="7FBA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DFA51D3E-F5E7-4882-A7CC-F118DABD6334}"/>
              </a:ext>
            </a:extLst>
          </p:cNvPr>
          <p:cNvSpPr/>
          <p:nvPr/>
        </p:nvSpPr>
        <p:spPr bwMode="auto">
          <a:xfrm>
            <a:off x="2015836" y="3367635"/>
            <a:ext cx="1153392" cy="477981"/>
          </a:xfrm>
          <a:prstGeom prst="rightArrow">
            <a:avLst/>
          </a:prstGeom>
          <a:solidFill>
            <a:srgbClr val="09757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937C632-0072-4334-9CE6-B1A116E13B9C}"/>
              </a:ext>
            </a:extLst>
          </p:cNvPr>
          <p:cNvSpPr txBox="1"/>
          <p:nvPr/>
        </p:nvSpPr>
        <p:spPr>
          <a:xfrm>
            <a:off x="124690" y="3283459"/>
            <a:ext cx="189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Mike Senko</a:t>
            </a:r>
          </a:p>
          <a:p>
            <a:pPr algn="r"/>
            <a:r>
              <a:rPr lang="en-US" dirty="0"/>
              <a:t>Tuesday Poster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5A56C26-3A42-4EEA-8E51-E0F5933755E9}"/>
              </a:ext>
            </a:extLst>
          </p:cNvPr>
          <p:cNvSpPr txBox="1"/>
          <p:nvPr/>
        </p:nvSpPr>
        <p:spPr>
          <a:xfrm>
            <a:off x="124690" y="4116418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Covered Today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31F97E1-C7E4-40A5-B88C-955FAFCF6A64}"/>
              </a:ext>
            </a:extLst>
          </p:cNvPr>
          <p:cNvSpPr txBox="1"/>
          <p:nvPr/>
        </p:nvSpPr>
        <p:spPr>
          <a:xfrm>
            <a:off x="124690" y="5505336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Covered Today</a:t>
            </a:r>
          </a:p>
        </p:txBody>
      </p:sp>
    </p:spTree>
    <p:extLst>
      <p:ext uri="{BB962C8B-B14F-4D97-AF65-F5344CB8AC3E}">
        <p14:creationId xmlns:p14="http://schemas.microsoft.com/office/powerpoint/2010/main" val="1222771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Scan Management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6CE77-5FDC-490F-9565-F945BFEFD8CE}"/>
              </a:ext>
            </a:extLst>
          </p:cNvPr>
          <p:cNvGrpSpPr/>
          <p:nvPr/>
        </p:nvGrpSpPr>
        <p:grpSpPr>
          <a:xfrm>
            <a:off x="399135" y="1068124"/>
            <a:ext cx="4422684" cy="3985657"/>
            <a:chOff x="162644" y="1422400"/>
            <a:chExt cx="3982636" cy="4084320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74FE3C4-C520-4C25-B505-274F7A5E561A}"/>
                </a:ext>
              </a:extLst>
            </p:cNvPr>
            <p:cNvSpPr/>
            <p:nvPr/>
          </p:nvSpPr>
          <p:spPr bwMode="auto">
            <a:xfrm>
              <a:off x="162644" y="1422400"/>
              <a:ext cx="3982636" cy="408432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pitchFamily="124" charset="0"/>
                </a:rPr>
                <a:t>Scan Hierarchy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4AE1AFC1-EDAC-478A-A4A3-4964F14E9F48}"/>
                </a:ext>
              </a:extLst>
            </p:cNvPr>
            <p:cNvSpPr/>
            <p:nvPr/>
          </p:nvSpPr>
          <p:spPr bwMode="auto">
            <a:xfrm>
              <a:off x="1098483" y="4506918"/>
              <a:ext cx="2771767" cy="621792"/>
            </a:xfrm>
            <a:prstGeom prst="roundRect">
              <a:avLst/>
            </a:prstGeom>
            <a:solidFill>
              <a:srgbClr val="ED77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Tune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A4EE0F1E-2443-4623-85D4-B6F655B10FC5}"/>
                </a:ext>
              </a:extLst>
            </p:cNvPr>
            <p:cNvSpPr/>
            <p:nvPr/>
          </p:nvSpPr>
          <p:spPr bwMode="auto">
            <a:xfrm>
              <a:off x="1098485" y="3725530"/>
              <a:ext cx="2771766" cy="621792"/>
            </a:xfrm>
            <a:prstGeom prst="roundRect">
              <a:avLst/>
            </a:prstGeom>
            <a:solidFill>
              <a:srgbClr val="6DABE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Method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4870E3A2-6404-44CC-932F-8C3205172FA0}"/>
                </a:ext>
              </a:extLst>
            </p:cNvPr>
            <p:cNvSpPr/>
            <p:nvPr/>
          </p:nvSpPr>
          <p:spPr bwMode="auto">
            <a:xfrm>
              <a:off x="1098484" y="2955069"/>
              <a:ext cx="2771767" cy="621792"/>
            </a:xfrm>
            <a:prstGeom prst="roundRect">
              <a:avLst/>
            </a:prstGeom>
            <a:solidFill>
              <a:srgbClr val="EA9F54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Repeating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2496BC2A-F300-4D8B-BE81-38A38E1D5FB1}"/>
                </a:ext>
              </a:extLst>
            </p:cNvPr>
            <p:cNvSpPr/>
            <p:nvPr/>
          </p:nvSpPr>
          <p:spPr bwMode="auto">
            <a:xfrm>
              <a:off x="1098485" y="2209263"/>
              <a:ext cx="2771766" cy="621792"/>
            </a:xfrm>
            <a:prstGeom prst="roundRect">
              <a:avLst/>
            </a:prstGeom>
            <a:solidFill>
              <a:srgbClr val="7FBA00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Arial" pitchFamily="124" charset="0"/>
                </a:rPr>
                <a:t>Custom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F9517603-2F93-41E4-8DBF-C904E7CCA3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980" y="2209264"/>
              <a:ext cx="0" cy="29194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AD1E2D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ACA30B-103B-4C30-9484-48A5565F4771}"/>
                </a:ext>
              </a:extLst>
            </p:cNvPr>
            <p:cNvSpPr txBox="1"/>
            <p:nvPr/>
          </p:nvSpPr>
          <p:spPr>
            <a:xfrm rot="16200000">
              <a:off x="-237465" y="349469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Priority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F2A9F41-5AE6-44ED-B0CD-28FCF7B0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7"/>
          <a:stretch/>
        </p:blipFill>
        <p:spPr>
          <a:xfrm>
            <a:off x="4956934" y="1197496"/>
            <a:ext cx="7187645" cy="3589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C82ACF5-5B22-46C4-B17A-FB8D971ADA0D}"/>
              </a:ext>
            </a:extLst>
          </p:cNvPr>
          <p:cNvSpPr txBox="1"/>
          <p:nvPr/>
        </p:nvSpPr>
        <p:spPr>
          <a:xfrm>
            <a:off x="5150600" y="5120068"/>
            <a:ext cx="1958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124" charset="0"/>
              </a:rPr>
              <a:t>Method Scans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9679DB7-84A9-4E02-BF54-F328899827A6}"/>
              </a:ext>
            </a:extLst>
          </p:cNvPr>
          <p:cNvSpPr txBox="1"/>
          <p:nvPr/>
        </p:nvSpPr>
        <p:spPr>
          <a:xfrm>
            <a:off x="8094856" y="5128798"/>
            <a:ext cx="1478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124" charset="0"/>
              </a:rPr>
              <a:t>IAPI</a:t>
            </a:r>
            <a:r>
              <a:rPr lang="en-US" sz="2400" b="1" dirty="0">
                <a:solidFill>
                  <a:srgbClr val="AD1E2D"/>
                </a:solidFill>
                <a:latin typeface="Arial" pitchFamily="124" charset="0"/>
              </a:rPr>
              <a:t> </a:t>
            </a:r>
            <a:r>
              <a:rPr lang="en-US" sz="2400" b="1" dirty="0">
                <a:latin typeface="Arial" pitchFamily="124" charset="0"/>
              </a:rPr>
              <a:t>Scans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="" xmlns:a16="http://schemas.microsoft.com/office/drawing/2014/main" id="{80C7E611-D0C9-4A8A-9BB4-688C95327243}"/>
              </a:ext>
            </a:extLst>
          </p:cNvPr>
          <p:cNvSpPr/>
          <p:nvPr/>
        </p:nvSpPr>
        <p:spPr bwMode="auto">
          <a:xfrm rot="16200000">
            <a:off x="6044780" y="3989837"/>
            <a:ext cx="200768" cy="1927119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="" xmlns:a16="http://schemas.microsoft.com/office/drawing/2014/main" id="{3CA35D55-0AE0-460F-A032-DAC2B5BCDF56}"/>
              </a:ext>
            </a:extLst>
          </p:cNvPr>
          <p:cNvSpPr/>
          <p:nvPr/>
        </p:nvSpPr>
        <p:spPr bwMode="auto">
          <a:xfrm rot="16200000">
            <a:off x="8738268" y="3232200"/>
            <a:ext cx="192039" cy="3451123"/>
          </a:xfrm>
          <a:prstGeom prst="leftBrace">
            <a:avLst/>
          </a:prstGeom>
          <a:noFill/>
          <a:ln w="19050" cap="flat" cmpd="sng" algn="ctr">
            <a:solidFill>
              <a:srgbClr val="AD1E2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="" xmlns:a16="http://schemas.microsoft.com/office/drawing/2014/main" id="{FF210B39-FC54-4771-BE22-9723CE314886}"/>
              </a:ext>
            </a:extLst>
          </p:cNvPr>
          <p:cNvSpPr/>
          <p:nvPr/>
        </p:nvSpPr>
        <p:spPr bwMode="auto">
          <a:xfrm rot="16200000">
            <a:off x="11035608" y="4388999"/>
            <a:ext cx="192039" cy="1137526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78E1334-25BE-464E-A201-14E5381C44FB}"/>
              </a:ext>
            </a:extLst>
          </p:cNvPr>
          <p:cNvSpPr txBox="1"/>
          <p:nvPr/>
        </p:nvSpPr>
        <p:spPr>
          <a:xfrm>
            <a:off x="10152565" y="5128798"/>
            <a:ext cx="1958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124" charset="0"/>
              </a:rPr>
              <a:t>Method Scans</a:t>
            </a:r>
          </a:p>
        </p:txBody>
      </p:sp>
    </p:spTree>
    <p:extLst>
      <p:ext uri="{BB962C8B-B14F-4D97-AF65-F5344CB8AC3E}">
        <p14:creationId xmlns:p14="http://schemas.microsoft.com/office/powerpoint/2010/main" val="17381001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Starting Acquisitions from the IAPI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618E415-ECCA-4C4E-B71D-2295CB39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6" y="2871517"/>
            <a:ext cx="4472830" cy="2870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ontent Placeholder 7">
            <a:extLst>
              <a:ext uri="{FF2B5EF4-FFF2-40B4-BE49-F238E27FC236}">
                <a16:creationId xmlns="" xmlns:a16="http://schemas.microsoft.com/office/drawing/2014/main" id="{93775FFE-328C-41DF-941D-31E83FF9E51D}"/>
              </a:ext>
            </a:extLst>
          </p:cNvPr>
          <p:cNvSpPr txBox="1">
            <a:spLocks/>
          </p:cNvSpPr>
          <p:nvPr/>
        </p:nvSpPr>
        <p:spPr>
          <a:xfrm>
            <a:off x="323852" y="1065214"/>
            <a:ext cx="4434961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The </a:t>
            </a:r>
            <a:r>
              <a:rPr lang="en-US" b="1" kern="0" dirty="0"/>
              <a:t>IAcquisition </a:t>
            </a:r>
            <a:r>
              <a:rPr lang="en-US" kern="0" dirty="0"/>
              <a:t>interface enables the IAPI to start/stop acquisitions</a:t>
            </a:r>
          </a:p>
          <a:p>
            <a:r>
              <a:rPr lang="en-US" kern="0" dirty="0"/>
              <a:t>It also has </a:t>
            </a:r>
            <a:r>
              <a:rPr lang="en-US" b="1" kern="0" dirty="0"/>
              <a:t>Events</a:t>
            </a:r>
            <a:r>
              <a:rPr lang="en-US" kern="0" dirty="0"/>
              <a:t> for listening to when an acquisition starts and stops</a:t>
            </a:r>
          </a:p>
          <a:p>
            <a:pPr marL="400050" lvl="2" indent="0">
              <a:buNone/>
            </a:pPr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0580432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Starting Acquisitions from the IAPI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57A4DB-E653-4011-B3E1-76BDFE8F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8" y="1065214"/>
            <a:ext cx="6906096" cy="4385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618E415-ECCA-4C4E-B71D-2295CB39E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26" y="2871517"/>
            <a:ext cx="4472830" cy="2870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ontent Placeholder 7">
            <a:extLst>
              <a:ext uri="{FF2B5EF4-FFF2-40B4-BE49-F238E27FC236}">
                <a16:creationId xmlns="" xmlns:a16="http://schemas.microsoft.com/office/drawing/2014/main" id="{93775FFE-328C-41DF-941D-31E83FF9E51D}"/>
              </a:ext>
            </a:extLst>
          </p:cNvPr>
          <p:cNvSpPr txBox="1">
            <a:spLocks/>
          </p:cNvSpPr>
          <p:nvPr/>
        </p:nvSpPr>
        <p:spPr>
          <a:xfrm>
            <a:off x="323852" y="1065214"/>
            <a:ext cx="4434961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The </a:t>
            </a:r>
            <a:r>
              <a:rPr lang="en-US" b="1" kern="0" dirty="0"/>
              <a:t>IAcquisition </a:t>
            </a:r>
            <a:r>
              <a:rPr lang="en-US" kern="0" dirty="0"/>
              <a:t>interface enables the IAPI to start/stop acquisitions</a:t>
            </a:r>
          </a:p>
          <a:p>
            <a:r>
              <a:rPr lang="en-US" kern="0" dirty="0"/>
              <a:t>It also has </a:t>
            </a:r>
            <a:r>
              <a:rPr lang="en-US" b="1" kern="0" dirty="0"/>
              <a:t>Events</a:t>
            </a:r>
            <a:r>
              <a:rPr lang="en-US" kern="0" dirty="0"/>
              <a:t> for listening to when an acquisition starts and stops</a:t>
            </a:r>
          </a:p>
          <a:p>
            <a:pPr marL="400050" lvl="2" indent="0">
              <a:buNone/>
            </a:pPr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1313637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Outline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712A1664-CC9E-4BB6-9A87-9B48BE9F0FC6}"/>
              </a:ext>
            </a:extLst>
          </p:cNvPr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IAPI Architecture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Data and Control Flow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Receiving Data from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Interfaces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Scan Data Stream Subscription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Controlling the MS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Sending Scan Definitions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Changing other MS parameters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Getting Started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467596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84D21C-795E-4739-A193-505A4DB7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Activation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="" xmlns:a16="http://schemas.microsoft.com/office/drawing/2014/main" id="{BF1B6E9D-DEC3-453D-9C14-639CEE877182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677798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Access to the IAPI is given after a fully executed IAPI License is in force.</a:t>
            </a:r>
          </a:p>
          <a:p>
            <a:r>
              <a:rPr lang="en-US" kern="0" dirty="0"/>
              <a:t>Contact </a:t>
            </a:r>
            <a:r>
              <a:rPr lang="de-DE" kern="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ThermoMSLicensing@thermo.com</a:t>
            </a:r>
            <a:r>
              <a:rPr lang="en-US" kern="0" dirty="0" smtClean="0"/>
              <a:t> </a:t>
            </a:r>
            <a:r>
              <a:rPr lang="en-US" kern="0" dirty="0"/>
              <a:t>to </a:t>
            </a:r>
            <a:r>
              <a:rPr lang="en-US" kern="0" dirty="0" smtClean="0"/>
              <a:t>get started</a:t>
            </a:r>
            <a:endParaRPr lang="en-US" kern="0" dirty="0"/>
          </a:p>
          <a:p>
            <a:pPr lvl="1"/>
            <a:r>
              <a:rPr lang="en-US" kern="0" dirty="0"/>
              <a:t>Please include which IAPI (</a:t>
            </a:r>
            <a:r>
              <a:rPr lang="en-US" b="1" kern="0" dirty="0"/>
              <a:t>Tribrid</a:t>
            </a:r>
            <a:r>
              <a:rPr lang="en-US" kern="0" dirty="0"/>
              <a:t> or </a:t>
            </a:r>
            <a:r>
              <a:rPr lang="en-US" b="1" kern="0" dirty="0"/>
              <a:t>Exactive</a:t>
            </a:r>
            <a:r>
              <a:rPr lang="en-US" kern="0" dirty="0"/>
              <a:t>) you would like access to in your initial correspondence</a:t>
            </a:r>
          </a:p>
          <a:p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1211621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84D21C-795E-4739-A193-505A4DB7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18DD9CC-F44D-49BE-BCB4-3B18E974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845" y="1307863"/>
            <a:ext cx="4468495" cy="3948525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="" xmlns:a16="http://schemas.microsoft.com/office/drawing/2014/main" id="{BF1B6E9D-DEC3-453D-9C14-639CEE877182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6777989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Access to the IAPI is given after a fully executed IAPI License is in force.</a:t>
            </a:r>
          </a:p>
          <a:p>
            <a:r>
              <a:rPr lang="en-US" kern="0" dirty="0"/>
              <a:t>Contact </a:t>
            </a:r>
            <a:r>
              <a:rPr lang="de-DE" kern="0" dirty="0" smtClean="0">
                <a:solidFill>
                  <a:schemeClr val="accent5">
                    <a:lumMod val="75000"/>
                  </a:schemeClr>
                </a:solidFill>
                <a:hlinkClick r:id="rId3"/>
              </a:rPr>
              <a:t>ThermoMSLicensing@thermo.com</a:t>
            </a:r>
            <a:r>
              <a:rPr lang="en-US" kern="0" dirty="0" smtClean="0"/>
              <a:t> </a:t>
            </a:r>
            <a:r>
              <a:rPr lang="en-US" kern="0" dirty="0"/>
              <a:t>to get started</a:t>
            </a:r>
          </a:p>
          <a:p>
            <a:pPr lvl="1"/>
            <a:r>
              <a:rPr lang="en-US" kern="0" dirty="0" smtClean="0"/>
              <a:t>Please </a:t>
            </a:r>
            <a:r>
              <a:rPr lang="en-US" kern="0" dirty="0"/>
              <a:t>include which IAPI (</a:t>
            </a:r>
            <a:r>
              <a:rPr lang="en-US" b="1" kern="0" dirty="0"/>
              <a:t>Tribrid</a:t>
            </a:r>
            <a:r>
              <a:rPr lang="en-US" kern="0" dirty="0"/>
              <a:t> or </a:t>
            </a:r>
            <a:r>
              <a:rPr lang="en-US" b="1" kern="0" dirty="0"/>
              <a:t>Exactive</a:t>
            </a:r>
            <a:r>
              <a:rPr lang="en-US" kern="0" dirty="0"/>
              <a:t>) you would like access to in your initial correspondence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A license key will be provided to you and is entered in Tune’s “About Tune” dialog</a:t>
            </a:r>
          </a:p>
          <a:p>
            <a:r>
              <a:rPr lang="en-US" kern="0" dirty="0"/>
              <a:t>Restart both the Instrument and Data system computer and the API will be enabled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2"/>
            <a:endParaRPr lang="en-US" kern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155F731-EDBF-47AC-9884-A47829CF5A97}"/>
              </a:ext>
            </a:extLst>
          </p:cNvPr>
          <p:cNvSpPr txBox="1"/>
          <p:nvPr/>
        </p:nvSpPr>
        <p:spPr>
          <a:xfrm>
            <a:off x="2103059" y="3405951"/>
            <a:ext cx="321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Activating </a:t>
            </a:r>
            <a:r>
              <a:rPr lang="en-US" sz="2000" b="1" dirty="0" smtClean="0"/>
              <a:t>the License on the </a:t>
            </a:r>
            <a:r>
              <a:rPr lang="en-US" sz="2000" b="1" dirty="0" err="1" smtClean="0"/>
              <a:t>Tribrids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3458506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Instrument Application Programming Interface (IAPI)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Real-time control and acquisition of Orbitrap Mass Spectrometers using .NET 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XML Method Modification Interface (XMMI)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Programmatically modify Fusion-series method files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Applications of IAPI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Devin Schweppe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Fusion 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Christoph Wichmann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Q Exactive API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Examples and FAQ for IAPI and XMMI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Applications of XMMI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Pavel Shliaha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Fusion Method Creation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1424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3334E5-73EA-4608-BFC8-55A9EEEF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8FE02AD-D5A2-442F-BEBF-3DEE93ECCB85}"/>
              </a:ext>
            </a:extLst>
          </p:cNvPr>
          <p:cNvSpPr/>
          <p:nvPr/>
        </p:nvSpPr>
        <p:spPr>
          <a:xfrm>
            <a:off x="591780" y="6450127"/>
            <a:ext cx="3148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Method courtesy of Christopher Rose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E54C741-06BE-4136-A259-F8525B3819F1}"/>
              </a:ext>
            </a:extLst>
          </p:cNvPr>
          <p:cNvSpPr/>
          <p:nvPr/>
        </p:nvSpPr>
        <p:spPr bwMode="auto">
          <a:xfrm>
            <a:off x="1" y="4980413"/>
            <a:ext cx="12192002" cy="1350812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The Method Editor offers tremendous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flexibility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in method creation;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sometimes manually editing complex methods is laborious.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013F13A-0595-4770-864B-0FAC19987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54" y="157315"/>
            <a:ext cx="9592693" cy="4954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13035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Programmatically Modify Fusion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9CFFB2C-C6ED-44FE-9BE1-6C5D709A4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5" t="19652" r="19522" b="29160"/>
          <a:stretch/>
        </p:blipFill>
        <p:spPr>
          <a:xfrm>
            <a:off x="2025048" y="2220944"/>
            <a:ext cx="1092496" cy="976589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9332BD67-4AE9-49B5-A9AB-560E5D2D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25793" y="2430095"/>
            <a:ext cx="1567742" cy="57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441D33-33F8-44F0-8572-7869111D6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756" y="3940272"/>
            <a:ext cx="771643" cy="816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4AE2B6-0531-4A19-8420-34EA1162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25793" y="4032201"/>
            <a:ext cx="1567742" cy="57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BCB8728-2EF7-4458-AB27-F58AB074F284}"/>
              </a:ext>
            </a:extLst>
          </p:cNvPr>
          <p:cNvSpPr txBox="1"/>
          <p:nvPr/>
        </p:nvSpPr>
        <p:spPr>
          <a:xfrm>
            <a:off x="1767230" y="1892099"/>
            <a:ext cx="160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Method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D40497-C1C7-47EC-AB72-6A2473B6E82E}"/>
              </a:ext>
            </a:extLst>
          </p:cNvPr>
          <p:cNvSpPr txBox="1"/>
          <p:nvPr/>
        </p:nvSpPr>
        <p:spPr>
          <a:xfrm>
            <a:off x="1696698" y="3540162"/>
            <a:ext cx="1835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052239B-9565-4910-8844-90DBC32D9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5" t="19652" r="19522" b="29160"/>
          <a:stretch/>
        </p:blipFill>
        <p:spPr>
          <a:xfrm>
            <a:off x="8894167" y="2983511"/>
            <a:ext cx="1092496" cy="976589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912F5B8C-749D-4E1B-AF08-E4CBA48E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2219" y="3217642"/>
            <a:ext cx="1567742" cy="57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670B5F8-87BE-4727-B237-AD32B4F9AE37}"/>
              </a:ext>
            </a:extLst>
          </p:cNvPr>
          <p:cNvSpPr txBox="1"/>
          <p:nvPr/>
        </p:nvSpPr>
        <p:spPr>
          <a:xfrm>
            <a:off x="8636351" y="2336576"/>
            <a:ext cx="1608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Modified</a:t>
            </a:r>
          </a:p>
          <a:p>
            <a:pPr algn="ctr"/>
            <a:r>
              <a:rPr lang="en-US" sz="2000" b="1" dirty="0"/>
              <a:t>Method File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="" xmlns:a16="http://schemas.microsoft.com/office/drawing/2014/main" id="{027EBDBF-71DA-4DD6-A5B8-24C6E9EFA88F}"/>
              </a:ext>
            </a:extLst>
          </p:cNvPr>
          <p:cNvSpPr/>
          <p:nvPr/>
        </p:nvSpPr>
        <p:spPr bwMode="auto">
          <a:xfrm rot="5400000">
            <a:off x="5430288" y="2615086"/>
            <a:ext cx="1664899" cy="1780651"/>
          </a:xfrm>
          <a:prstGeom prst="triangle">
            <a:avLst/>
          </a:prstGeom>
          <a:gradFill flip="none" rotWithShape="1">
            <a:gsLst>
              <a:gs pos="0">
                <a:srgbClr val="AD1E2D"/>
              </a:gs>
              <a:gs pos="44000">
                <a:srgbClr val="ED7700"/>
              </a:gs>
              <a:gs pos="80000">
                <a:srgbClr val="EA9F54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317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124" charset="0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="" xmlns:a16="http://schemas.microsoft.com/office/drawing/2014/main" id="{D2EA57E7-B91C-4474-AD91-DDBECA6C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62" y="2983044"/>
            <a:ext cx="957403" cy="95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377C34-F95F-4722-BAC3-DFB6A782B87C}"/>
              </a:ext>
            </a:extLst>
          </p:cNvPr>
          <p:cNvSpPr txBox="1"/>
          <p:nvPr/>
        </p:nvSpPr>
        <p:spPr>
          <a:xfrm>
            <a:off x="4719154" y="1810035"/>
            <a:ext cx="2831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XML Method </a:t>
            </a:r>
          </a:p>
          <a:p>
            <a:pPr algn="ctr"/>
            <a:r>
              <a:rPr lang="en-US" sz="2000" b="1" dirty="0"/>
              <a:t>Modification Interface</a:t>
            </a:r>
          </a:p>
        </p:txBody>
      </p:sp>
    </p:spTree>
    <p:extLst>
      <p:ext uri="{BB962C8B-B14F-4D97-AF65-F5344CB8AC3E}">
        <p14:creationId xmlns:p14="http://schemas.microsoft.com/office/powerpoint/2010/main" val="287317842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45BBBCD-A492-49E6-808D-ADEA81BD6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4" y="1539014"/>
            <a:ext cx="6638802" cy="4559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Modifications Git Repository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="" xmlns:a16="http://schemas.microsoft.com/office/drawing/2014/main" id="{CDF0F665-CA8A-45A2-A8F7-4FA37254EE96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12192000" cy="848591"/>
          </a:xfrm>
          <a:prstGeom prst="rect">
            <a:avLst/>
          </a:prstGeom>
          <a:solidFill>
            <a:srgbClr val="AD1E2D">
              <a:alpha val="89804"/>
            </a:srgbClr>
          </a:solidFill>
        </p:spPr>
        <p:txBody>
          <a:bodyPr vert="horz" wrap="square" lIns="274320" tIns="182880" rIns="91430" bIns="45716" numCol="1" anchor="ctr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3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https://github.com/thermofisherlsms/meth-modifications</a:t>
            </a:r>
            <a:endParaRPr 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F3ED61D-E57E-4926-BD34-60D592AB3A24}"/>
              </a:ext>
            </a:extLst>
          </p:cNvPr>
          <p:cNvSpPr txBox="1"/>
          <p:nvPr/>
        </p:nvSpPr>
        <p:spPr>
          <a:xfrm>
            <a:off x="7200900" y="1540173"/>
            <a:ext cx="4810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Fusion and Triple-Quad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Versions </a:t>
            </a:r>
            <a:r>
              <a:rPr lang="en-US" b="1" dirty="0"/>
              <a:t>1.2, 2.0, 2.1, 3.0 </a:t>
            </a:r>
            <a:r>
              <a:rPr lang="en-US" dirty="0"/>
              <a:t>and</a:t>
            </a:r>
            <a:r>
              <a:rPr lang="en-US" b="1" dirty="0"/>
              <a:t> 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VS Solution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Command Line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Heavily commented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2EE3B42-085E-4382-A8BE-902A866198E7}"/>
              </a:ext>
            </a:extLst>
          </p:cNvPr>
          <p:cNvSpPr txBox="1"/>
          <p:nvPr/>
        </p:nvSpPr>
        <p:spPr>
          <a:xfrm>
            <a:off x="7200900" y="4407033"/>
            <a:ext cx="481099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External Requirements</a:t>
            </a:r>
          </a:p>
          <a:p>
            <a:pPr algn="ctr"/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Tune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 or Workstation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.NET 4.6.2+</a:t>
            </a:r>
          </a:p>
        </p:txBody>
      </p:sp>
    </p:spTree>
    <p:extLst>
      <p:ext uri="{BB962C8B-B14F-4D97-AF65-F5344CB8AC3E}">
        <p14:creationId xmlns:p14="http://schemas.microsoft.com/office/powerpoint/2010/main" val="15228718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Instrument Application Programming Interface (IAPI)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Real-time control and acquisition of Orbitrap Mass Spectrometers using .NET 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XML Method Modification Interface (XMMI)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Programmatically modify Fusion-series method files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Applications of IAPI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Devin Schweppe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Fusion 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Christoph Wichmann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Q Exactive API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Examples and FAQ for IAPI and XMMI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Applications of XMMI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Pavel Shliaha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Fusion Method Creation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8166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ED4FAA2-911E-4C3B-A334-F7591859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Modification Interfaces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05EAF2B-FDBD-4DE6-AD38-7D89A023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" t="6201" r="3420" b="6208"/>
          <a:stretch/>
        </p:blipFill>
        <p:spPr>
          <a:xfrm>
            <a:off x="1080655" y="820881"/>
            <a:ext cx="9985664" cy="5164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8735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5FEDCB50-F396-4359-B216-53721E0D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Code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F6F0DA30-2671-41AC-8743-CA983067C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t="9347" r="54968" b="60962"/>
          <a:stretch/>
        </p:blipFill>
        <p:spPr bwMode="auto">
          <a:xfrm>
            <a:off x="602673" y="1236518"/>
            <a:ext cx="10904976" cy="4436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06134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B1B4C668-DACD-4B8A-AC77-3E6629DE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Modifications Visual Studio Solution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12D3CFCE-6F31-4084-AE16-69A1418A1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XmlMethodChanger</a:t>
            </a:r>
            <a:r>
              <a:rPr lang="en-US" dirty="0"/>
              <a:t> Solution contains two projects</a:t>
            </a:r>
          </a:p>
          <a:p>
            <a:pPr marL="514350" lvl="1" indent="-342900">
              <a:buFont typeface="+mj-lt"/>
              <a:buAutoNum type="arabicPeriod"/>
            </a:pPr>
            <a:r>
              <a:rPr lang="en-US" dirty="0"/>
              <a:t>XmlMethodChanger.lib</a:t>
            </a:r>
          </a:p>
          <a:p>
            <a:pPr lvl="2"/>
            <a:r>
              <a:rPr lang="en-US" dirty="0"/>
              <a:t>A public, static class library (</a:t>
            </a:r>
            <a:r>
              <a:rPr lang="en-US" b="1" dirty="0"/>
              <a:t>MethodChanger)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Wraps the two Thermo.TNG.*.dll assemblies </a:t>
            </a:r>
          </a:p>
          <a:p>
            <a:pPr lvl="2"/>
            <a:r>
              <a:rPr lang="en-US" dirty="0"/>
              <a:t>Provides public methods for common tasks</a:t>
            </a:r>
          </a:p>
          <a:p>
            <a:pPr lvl="2"/>
            <a:r>
              <a:rPr lang="en-US" dirty="0"/>
              <a:t>Serves as an example of the API Usage</a:t>
            </a:r>
          </a:p>
          <a:p>
            <a:pPr marL="514350" lvl="1" indent="-342900">
              <a:buFont typeface="+mj-lt"/>
              <a:buAutoNum type="arabicPeriod"/>
            </a:pPr>
            <a:r>
              <a:rPr lang="en-US" dirty="0"/>
              <a:t>XmlMethodChanger.cmd</a:t>
            </a:r>
          </a:p>
          <a:p>
            <a:pPr lvl="2"/>
            <a:r>
              <a:rPr lang="en-US" dirty="0"/>
              <a:t>Command-line program that uses XmlMethodChanger.lib</a:t>
            </a:r>
          </a:p>
          <a:p>
            <a:pPr lvl="2"/>
            <a:r>
              <a:rPr lang="en-US" dirty="0"/>
              <a:t>Uses third-party NuGet package (Command Line Parser Library)</a:t>
            </a:r>
          </a:p>
          <a:p>
            <a:pPr lvl="2"/>
            <a:r>
              <a:rPr lang="en-US" dirty="0"/>
              <a:t>Can be used as a standalone tool for modifying methods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E37235C-0145-4D40-A0D8-706A1012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761" y="1578324"/>
            <a:ext cx="4404880" cy="3392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40821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E6D5A7C-F2D6-443E-96C4-44576F83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E200785-F649-4CA5-BD85-A3958828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60" y="1831211"/>
            <a:ext cx="6089520" cy="2447059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="" xmlns:a16="http://schemas.microsoft.com/office/drawing/2014/main" id="{05A372BE-16ED-4032-A264-BBC75138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5"/>
            <a:ext cx="5889913" cy="929840"/>
          </a:xfrm>
        </p:spPr>
        <p:txBody>
          <a:bodyPr/>
          <a:lstStyle/>
          <a:p>
            <a:r>
              <a:rPr lang="en-US" dirty="0"/>
              <a:t>The “template” method contains the structure of the experiment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6D88943-B903-45E7-B302-7ED738E37DE6}"/>
              </a:ext>
            </a:extLst>
          </p:cNvPr>
          <p:cNvSpPr/>
          <p:nvPr/>
        </p:nvSpPr>
        <p:spPr>
          <a:xfrm>
            <a:off x="591780" y="6450127"/>
            <a:ext cx="740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examples/Fusion/IntensityThreshold/ directory in the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326318341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E6D5A7C-F2D6-443E-96C4-44576F83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C59199-E6C9-4C03-A3B9-0B2CDB9C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95" y="709940"/>
            <a:ext cx="5590308" cy="5416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E200785-F649-4CA5-BD85-A3958828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0" y="1831211"/>
            <a:ext cx="6089520" cy="2447059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="" xmlns:a16="http://schemas.microsoft.com/office/drawing/2014/main" id="{05A372BE-16ED-4032-A264-BBC75138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5"/>
            <a:ext cx="5889913" cy="929840"/>
          </a:xfrm>
        </p:spPr>
        <p:txBody>
          <a:bodyPr/>
          <a:lstStyle/>
          <a:p>
            <a:r>
              <a:rPr lang="en-US" dirty="0"/>
              <a:t>The “template” method contains the structure of the experiment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modification XML specifies a list of transformations to perform on the “template” method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6D88943-B903-45E7-B302-7ED738E37DE6}"/>
              </a:ext>
            </a:extLst>
          </p:cNvPr>
          <p:cNvSpPr/>
          <p:nvPr/>
        </p:nvSpPr>
        <p:spPr>
          <a:xfrm>
            <a:off x="591780" y="6450127"/>
            <a:ext cx="740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examples/Fusion/IntensityThreshold/ directory in the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218954006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E6D5A7C-F2D6-443E-96C4-44576F83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C59199-E6C9-4C03-A3B9-0B2CDB9C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95" y="709940"/>
            <a:ext cx="5590308" cy="5416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E200785-F649-4CA5-BD85-A3958828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0" y="1831211"/>
            <a:ext cx="6089520" cy="2447059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="" xmlns:a16="http://schemas.microsoft.com/office/drawing/2014/main" id="{05A372BE-16ED-4032-A264-BBC75138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5"/>
            <a:ext cx="5889913" cy="929840"/>
          </a:xfrm>
        </p:spPr>
        <p:txBody>
          <a:bodyPr/>
          <a:lstStyle/>
          <a:p>
            <a:r>
              <a:rPr lang="en-US" dirty="0"/>
              <a:t>The “template” method contains the structure of the experiment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modification XML specifies a list of transformations to perform on the “template” method file</a:t>
            </a:r>
          </a:p>
          <a:p>
            <a:r>
              <a:rPr lang="en-US" dirty="0"/>
              <a:t>The transformed method can then be saved to a separate .meth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6D88943-B903-45E7-B302-7ED738E37DE6}"/>
              </a:ext>
            </a:extLst>
          </p:cNvPr>
          <p:cNvSpPr/>
          <p:nvPr/>
        </p:nvSpPr>
        <p:spPr>
          <a:xfrm>
            <a:off x="591780" y="6450127"/>
            <a:ext cx="740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examples/Fusion/IntensityThreshold/ directory in the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425884578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E6D5A7C-F2D6-443E-96C4-44576F83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6D88943-B903-45E7-B302-7ED738E37DE6}"/>
              </a:ext>
            </a:extLst>
          </p:cNvPr>
          <p:cNvSpPr/>
          <p:nvPr/>
        </p:nvSpPr>
        <p:spPr>
          <a:xfrm>
            <a:off x="591780" y="6450127"/>
            <a:ext cx="7406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examples/Fusion/IntensityThreshold/ directory in the Git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13023D5-9C5A-4826-8733-0DEEE1677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23" y="633845"/>
            <a:ext cx="8186554" cy="552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0575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1E38F19-DDA6-449C-A9D5-4394636F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3.1 Method Modification Schema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3E98F50B-5635-4F9F-BE27-C3C536F87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239" y="665018"/>
            <a:ext cx="10521726" cy="5501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40D74A04-F38F-4BC0-82CE-98A0CF24EFD6}"/>
              </a:ext>
            </a:extLst>
          </p:cNvPr>
          <p:cNvSpPr txBox="1">
            <a:spLocks/>
          </p:cNvSpPr>
          <p:nvPr/>
        </p:nvSpPr>
        <p:spPr>
          <a:xfrm>
            <a:off x="742021" y="696191"/>
            <a:ext cx="7610916" cy="364629"/>
          </a:xfrm>
          <a:prstGeom prst="rect">
            <a:avLst/>
          </a:prstGeom>
        </p:spPr>
        <p:txBody>
          <a:bodyPr/>
          <a:lstStyle/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3200" kern="0" dirty="0">
                <a:solidFill>
                  <a:schemeClr val="bg1"/>
                </a:solidFill>
                <a:latin typeface="+mj-lt"/>
                <a:ea typeface="ＭＳ Ｐゴシック" pitchFamily="-60" charset="-128"/>
                <a:cs typeface="ＭＳ Ｐゴシック" pitchFamily="-60" charset="-128"/>
              </a:rPr>
              <a:t>3.1/MethodModification.xsd</a:t>
            </a:r>
          </a:p>
          <a:p>
            <a:pPr algn="ctr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endParaRPr lang="en-US" sz="2000" kern="0" dirty="0">
              <a:solidFill>
                <a:schemeClr val="bg1"/>
              </a:solidFill>
              <a:latin typeface="+mj-lt"/>
              <a:ea typeface="ＭＳ Ｐゴシック" pitchFamily="-60" charset="-128"/>
              <a:cs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96283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4"/>
            <a:ext cx="4404013" cy="4833937"/>
          </a:xfrm>
        </p:spPr>
        <p:txBody>
          <a:bodyPr/>
          <a:lstStyle/>
          <a:p>
            <a:r>
              <a:rPr lang="en-US" dirty="0"/>
              <a:t>The XML contains a collection of </a:t>
            </a:r>
            <a:r>
              <a:rPr lang="en-US" b="1" dirty="0"/>
              <a:t>Modifications</a:t>
            </a:r>
          </a:p>
          <a:p>
            <a:r>
              <a:rPr lang="en-US" dirty="0"/>
              <a:t>Each </a:t>
            </a:r>
            <a:r>
              <a:rPr lang="en-US" b="1" dirty="0"/>
              <a:t>Modification </a:t>
            </a:r>
            <a:r>
              <a:rPr lang="en-US" dirty="0"/>
              <a:t>contains:</a:t>
            </a:r>
          </a:p>
          <a:p>
            <a:pPr lvl="1"/>
            <a:r>
              <a:rPr lang="en-US" dirty="0"/>
              <a:t>An</a:t>
            </a:r>
            <a:r>
              <a:rPr lang="en-US" b="1" dirty="0"/>
              <a:t> Order </a:t>
            </a:r>
            <a:r>
              <a:rPr lang="en-US" dirty="0"/>
              <a:t>attribute</a:t>
            </a:r>
            <a:endParaRPr lang="en-US" i="1" dirty="0"/>
          </a:p>
          <a:p>
            <a:pPr lvl="2"/>
            <a:r>
              <a:rPr lang="en-US" dirty="0"/>
              <a:t>This is the order that this modification will take effect, from low to high.</a:t>
            </a:r>
          </a:p>
          <a:p>
            <a:pPr lvl="1"/>
            <a:r>
              <a:rPr lang="en-US" dirty="0"/>
              <a:t>Collection of </a:t>
            </a:r>
            <a:r>
              <a:rPr lang="en-US" b="1" dirty="0"/>
              <a:t>Actions </a:t>
            </a:r>
            <a:r>
              <a:rPr lang="en-US" dirty="0"/>
              <a:t>elements</a:t>
            </a:r>
          </a:p>
          <a:p>
            <a:pPr lvl="2"/>
            <a:r>
              <a:rPr lang="en-US" dirty="0"/>
              <a:t>This is what the </a:t>
            </a:r>
            <a:r>
              <a:rPr lang="en-US" b="1" dirty="0"/>
              <a:t>Modification</a:t>
            </a:r>
            <a:r>
              <a:rPr lang="en-US" dirty="0"/>
              <a:t> performs on the method</a:t>
            </a:r>
          </a:p>
          <a:p>
            <a:pPr lvl="2"/>
            <a:r>
              <a:rPr lang="en-US" b="1" dirty="0"/>
              <a:t>Experiments</a:t>
            </a:r>
            <a:r>
              <a:rPr lang="en-US" dirty="0"/>
              <a:t> are performed first, in the order they are defined in the xml</a:t>
            </a:r>
          </a:p>
          <a:p>
            <a:pPr lvl="2"/>
            <a:r>
              <a:rPr lang="en-US" b="1" dirty="0"/>
              <a:t>CopyAndAppendExperiment</a:t>
            </a:r>
            <a:r>
              <a:rPr lang="en-US" dirty="0"/>
              <a:t> are performed second, in the order they are defined in the xml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Modifications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2C47C15-B85C-4997-BE26-27DFD805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385" y="1023650"/>
            <a:ext cx="6820038" cy="44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07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4"/>
            <a:ext cx="6004213" cy="4833937"/>
          </a:xfrm>
        </p:spPr>
        <p:txBody>
          <a:bodyPr/>
          <a:lstStyle/>
          <a:p>
            <a:r>
              <a:rPr lang="en-US" dirty="0"/>
              <a:t>Copies a method experiment and appends it the end of all the experiments</a:t>
            </a:r>
          </a:p>
          <a:p>
            <a:r>
              <a:rPr lang="en-US" dirty="0"/>
              <a:t>The attribute </a:t>
            </a:r>
            <a:r>
              <a:rPr lang="en-US" b="1" dirty="0"/>
              <a:t>SourceExperimentIndex </a:t>
            </a:r>
            <a:r>
              <a:rPr lang="en-US" dirty="0"/>
              <a:t>(0-based) specifies which experiment to copy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And Append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B92DBF-188F-46F7-9409-D4D14E19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384" y="978550"/>
            <a:ext cx="4370243" cy="1435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F1C31C8-1E33-4ACE-96F9-D17DDB57C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1" y="3058105"/>
            <a:ext cx="3204595" cy="317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DF9BE2A-1908-46DF-9814-6D8C2A802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713" y="2654014"/>
            <a:ext cx="5605618" cy="3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337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427B547A-5DB5-4523-BE49-49706FEB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Why an API?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="" xmlns:a16="http://schemas.microsoft.com/office/drawing/2014/main" id="{28EB0282-F20A-4E7D-A0AB-787A742A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33401"/>
            <a:ext cx="12192000" cy="197961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52D497-AC59-4A6D-A3A9-2F60D9C0A563}"/>
              </a:ext>
            </a:extLst>
          </p:cNvPr>
          <p:cNvSpPr txBox="1"/>
          <p:nvPr/>
        </p:nvSpPr>
        <p:spPr>
          <a:xfrm>
            <a:off x="371682" y="1128963"/>
            <a:ext cx="40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ucida Bright" panose="02040602050505020304" pitchFamily="18" charset="0"/>
              </a:rPr>
              <a:t>“I wish I could do …”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46FEAF6-064F-4B45-95BB-5998F4ED3DBD}"/>
              </a:ext>
            </a:extLst>
          </p:cNvPr>
          <p:cNvSpPr txBox="1"/>
          <p:nvPr/>
        </p:nvSpPr>
        <p:spPr>
          <a:xfrm>
            <a:off x="2265061" y="1913793"/>
            <a:ext cx="5978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“I have this awesome new experiment …”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4D1CAB2-0565-47A0-8CBA-3A14CF171B1C}"/>
              </a:ext>
            </a:extLst>
          </p:cNvPr>
          <p:cNvSpPr txBox="1"/>
          <p:nvPr/>
        </p:nvSpPr>
        <p:spPr>
          <a:xfrm>
            <a:off x="4229748" y="832473"/>
            <a:ext cx="500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“Can I do this in method editor?”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259BAD2-8C76-48C7-ABB9-2067E87574C2}"/>
              </a:ext>
            </a:extLst>
          </p:cNvPr>
          <p:cNvSpPr txBox="1"/>
          <p:nvPr/>
        </p:nvSpPr>
        <p:spPr>
          <a:xfrm>
            <a:off x="8243074" y="1441526"/>
            <a:ext cx="377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“I only want to select peaks that have odd masses …”</a:t>
            </a:r>
          </a:p>
        </p:txBody>
      </p:sp>
    </p:spTree>
    <p:extLst>
      <p:ext uri="{BB962C8B-B14F-4D97-AF65-F5344CB8AC3E}">
        <p14:creationId xmlns:p14="http://schemas.microsoft.com/office/powerpoint/2010/main" val="424366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4"/>
            <a:ext cx="6004213" cy="4833937"/>
          </a:xfrm>
        </p:spPr>
        <p:txBody>
          <a:bodyPr/>
          <a:lstStyle/>
          <a:p>
            <a:r>
              <a:rPr lang="en-US" dirty="0"/>
              <a:t>Copies a method experiment and appends it the end of all the experiments</a:t>
            </a:r>
          </a:p>
          <a:p>
            <a:r>
              <a:rPr lang="en-US" dirty="0"/>
              <a:t>The attribute </a:t>
            </a:r>
            <a:r>
              <a:rPr lang="en-US" b="1" dirty="0"/>
              <a:t>SourceExperimentIndex </a:t>
            </a:r>
            <a:r>
              <a:rPr lang="en-US" dirty="0"/>
              <a:t>(0-based) specifies which experiment to copy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And Append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B92DBF-188F-46F7-9409-D4D14E19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384" y="978550"/>
            <a:ext cx="4370243" cy="1435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F1C31C8-1E33-4ACE-96F9-D17DDB57C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1" y="3058105"/>
            <a:ext cx="3204595" cy="3173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49727A2-605B-4A80-B56C-4133776EB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98" y="3058105"/>
            <a:ext cx="3173558" cy="317355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="" xmlns:a16="http://schemas.microsoft.com/office/drawing/2014/main" id="{FD7C1E51-E2D6-4736-80D5-F6FACCF3D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2651" y="4357115"/>
            <a:ext cx="1567742" cy="57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DF9BE2A-1908-46DF-9814-6D8C2A802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3713" y="2654014"/>
            <a:ext cx="5605618" cy="3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8344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065214"/>
            <a:ext cx="5100204" cy="4833937"/>
          </a:xfrm>
        </p:spPr>
        <p:txBody>
          <a:bodyPr/>
          <a:lstStyle/>
          <a:p>
            <a:r>
              <a:rPr lang="en-US" dirty="0"/>
              <a:t>Modifies an experiment based on the attribute </a:t>
            </a:r>
            <a:r>
              <a:rPr lang="en-US" b="1" dirty="0"/>
              <a:t>ExperimentIndex</a:t>
            </a:r>
            <a:r>
              <a:rPr lang="en-US" dirty="0"/>
              <a:t> (0-based)</a:t>
            </a:r>
          </a:p>
          <a:p>
            <a:r>
              <a:rPr lang="en-US" dirty="0"/>
              <a:t>Here you can target certain nodes/filters of the selected experiment and modify their contents</a:t>
            </a:r>
          </a:p>
          <a:p>
            <a:r>
              <a:rPr lang="en-US" dirty="0"/>
              <a:t>You can also modify the experiment time frame with the </a:t>
            </a:r>
            <a:r>
              <a:rPr lang="en-US" b="1" dirty="0"/>
              <a:t>StartTimeMin</a:t>
            </a:r>
            <a:r>
              <a:rPr lang="en-US" dirty="0"/>
              <a:t> and </a:t>
            </a:r>
            <a:r>
              <a:rPr lang="en-US" b="1" dirty="0"/>
              <a:t>EndTimeMin</a:t>
            </a:r>
            <a:r>
              <a:rPr lang="en-US" dirty="0"/>
              <a:t> fields.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Modifications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76C9048-2C8D-4CB0-BFA9-06662722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87" y="1190625"/>
            <a:ext cx="45434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6490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065214"/>
            <a:ext cx="5100204" cy="4833937"/>
          </a:xfrm>
        </p:spPr>
        <p:txBody>
          <a:bodyPr/>
          <a:lstStyle/>
          <a:p>
            <a:r>
              <a:rPr lang="en-US" b="1" dirty="0"/>
              <a:t>SourceNodePosition </a:t>
            </a:r>
            <a:r>
              <a:rPr lang="en-US" dirty="0"/>
              <a:t>is a mechanism to specify a specific node in scan tree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Node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FD04814-187D-43DC-8652-FC51089F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36" y="935384"/>
            <a:ext cx="6121682" cy="31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97327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065214"/>
            <a:ext cx="5100204" cy="4833937"/>
          </a:xfrm>
        </p:spPr>
        <p:txBody>
          <a:bodyPr/>
          <a:lstStyle/>
          <a:p>
            <a:r>
              <a:rPr lang="en-US" b="1" dirty="0"/>
              <a:t>SourceNodePosition </a:t>
            </a:r>
            <a:r>
              <a:rPr lang="en-US" dirty="0"/>
              <a:t>is a mechanism to specify a specific node in scan tree</a:t>
            </a:r>
          </a:p>
          <a:p>
            <a:r>
              <a:rPr lang="en-US" dirty="0"/>
              <a:t>Each instance of </a:t>
            </a:r>
            <a:r>
              <a:rPr lang="en-US" b="1" dirty="0"/>
              <a:t>SourceNodePosition</a:t>
            </a:r>
            <a:r>
              <a:rPr lang="en-US" dirty="0"/>
              <a:t> selects which child node to select; numbered left-to-right and 0-based.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Node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FD04814-187D-43DC-8652-FC51089F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36" y="935384"/>
            <a:ext cx="6121682" cy="319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170CC4D-4B94-4848-9F9C-A19769987F47}"/>
              </a:ext>
            </a:extLst>
          </p:cNvPr>
          <p:cNvSpPr txBox="1"/>
          <p:nvPr/>
        </p:nvSpPr>
        <p:spPr>
          <a:xfrm>
            <a:off x="7086600" y="18910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0CE80D-670A-4808-A69F-08B15E051FD6}"/>
              </a:ext>
            </a:extLst>
          </p:cNvPr>
          <p:cNvSpPr txBox="1"/>
          <p:nvPr/>
        </p:nvSpPr>
        <p:spPr>
          <a:xfrm>
            <a:off x="10754875" y="189108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EA680C-B810-4953-A8F1-CD352A95DE3D}"/>
              </a:ext>
            </a:extLst>
          </p:cNvPr>
          <p:cNvSpPr txBox="1"/>
          <p:nvPr/>
        </p:nvSpPr>
        <p:spPr>
          <a:xfrm>
            <a:off x="5783094" y="329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4CFB5D-8293-455C-970F-03F86D726DFD}"/>
              </a:ext>
            </a:extLst>
          </p:cNvPr>
          <p:cNvSpPr txBox="1"/>
          <p:nvPr/>
        </p:nvSpPr>
        <p:spPr>
          <a:xfrm>
            <a:off x="8194963" y="329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7542212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065214"/>
            <a:ext cx="5100204" cy="4833937"/>
          </a:xfrm>
        </p:spPr>
        <p:txBody>
          <a:bodyPr/>
          <a:lstStyle/>
          <a:p>
            <a:r>
              <a:rPr lang="en-US" b="1" dirty="0"/>
              <a:t>SourceNodePosition </a:t>
            </a:r>
            <a:r>
              <a:rPr lang="en-US" dirty="0"/>
              <a:t>is a mechanism to specify a specific node in scan tree</a:t>
            </a:r>
          </a:p>
          <a:p>
            <a:r>
              <a:rPr lang="en-US" dirty="0"/>
              <a:t>Each instance of </a:t>
            </a:r>
            <a:r>
              <a:rPr lang="en-US" b="1" dirty="0"/>
              <a:t>SourceNodePosition</a:t>
            </a:r>
            <a:r>
              <a:rPr lang="en-US" dirty="0"/>
              <a:t> selects which child node to select; numbered left-to-right and 0-based.</a:t>
            </a:r>
          </a:p>
          <a:p>
            <a:r>
              <a:rPr lang="en-US" dirty="0"/>
              <a:t>To specify the highlighted node, you would need to do: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Node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FD04814-187D-43DC-8652-FC51089F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36" y="935384"/>
            <a:ext cx="6121682" cy="319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170CC4D-4B94-4848-9F9C-A19769987F47}"/>
              </a:ext>
            </a:extLst>
          </p:cNvPr>
          <p:cNvSpPr txBox="1"/>
          <p:nvPr/>
        </p:nvSpPr>
        <p:spPr>
          <a:xfrm>
            <a:off x="7086600" y="18910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0CE80D-670A-4808-A69F-08B15E051FD6}"/>
              </a:ext>
            </a:extLst>
          </p:cNvPr>
          <p:cNvSpPr txBox="1"/>
          <p:nvPr/>
        </p:nvSpPr>
        <p:spPr>
          <a:xfrm>
            <a:off x="10754875" y="189108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EA680C-B810-4953-A8F1-CD352A95DE3D}"/>
              </a:ext>
            </a:extLst>
          </p:cNvPr>
          <p:cNvSpPr txBox="1"/>
          <p:nvPr/>
        </p:nvSpPr>
        <p:spPr>
          <a:xfrm>
            <a:off x="5783094" y="329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4CFB5D-8293-455C-970F-03F86D726DFD}"/>
              </a:ext>
            </a:extLst>
          </p:cNvPr>
          <p:cNvSpPr txBox="1"/>
          <p:nvPr/>
        </p:nvSpPr>
        <p:spPr>
          <a:xfrm>
            <a:off x="8194963" y="329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FF09E05-0C53-4E19-B7DA-57C6D9854A85}"/>
              </a:ext>
            </a:extLst>
          </p:cNvPr>
          <p:cNvSpPr/>
          <p:nvPr/>
        </p:nvSpPr>
        <p:spPr bwMode="auto">
          <a:xfrm>
            <a:off x="7917873" y="3075709"/>
            <a:ext cx="1569027" cy="1056987"/>
          </a:xfrm>
          <a:prstGeom prst="ellipse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84120C0-12C2-4242-A3CA-2F30090F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7" y="3598731"/>
            <a:ext cx="4327348" cy="60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8663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065214"/>
            <a:ext cx="5100204" cy="4833937"/>
          </a:xfrm>
        </p:spPr>
        <p:txBody>
          <a:bodyPr/>
          <a:lstStyle/>
          <a:p>
            <a:r>
              <a:rPr lang="en-US" b="1" dirty="0"/>
              <a:t>SourceNodePosition </a:t>
            </a:r>
            <a:r>
              <a:rPr lang="en-US" dirty="0"/>
              <a:t>is a mechanism to specify a specific node in scan tree</a:t>
            </a:r>
          </a:p>
          <a:p>
            <a:r>
              <a:rPr lang="en-US" dirty="0"/>
              <a:t>Each instance of </a:t>
            </a:r>
            <a:r>
              <a:rPr lang="en-US" b="1" dirty="0"/>
              <a:t>SourceNodePosition</a:t>
            </a:r>
            <a:r>
              <a:rPr lang="en-US" dirty="0"/>
              <a:t> selects which child node to select; numbered left-to-right and 0-based.</a:t>
            </a:r>
          </a:p>
          <a:p>
            <a:r>
              <a:rPr lang="en-US" dirty="0"/>
              <a:t>To specify the highlighted node, you would need to do: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first instance selects the left branch off the MS1.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Node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FD04814-187D-43DC-8652-FC51089F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36" y="935384"/>
            <a:ext cx="6121682" cy="319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170CC4D-4B94-4848-9F9C-A19769987F47}"/>
              </a:ext>
            </a:extLst>
          </p:cNvPr>
          <p:cNvSpPr txBox="1"/>
          <p:nvPr/>
        </p:nvSpPr>
        <p:spPr>
          <a:xfrm>
            <a:off x="7086600" y="18910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0CE80D-670A-4808-A69F-08B15E051FD6}"/>
              </a:ext>
            </a:extLst>
          </p:cNvPr>
          <p:cNvSpPr txBox="1"/>
          <p:nvPr/>
        </p:nvSpPr>
        <p:spPr>
          <a:xfrm>
            <a:off x="10754875" y="189108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EA680C-B810-4953-A8F1-CD352A95DE3D}"/>
              </a:ext>
            </a:extLst>
          </p:cNvPr>
          <p:cNvSpPr txBox="1"/>
          <p:nvPr/>
        </p:nvSpPr>
        <p:spPr>
          <a:xfrm>
            <a:off x="5783094" y="329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4CFB5D-8293-455C-970F-03F86D726DFD}"/>
              </a:ext>
            </a:extLst>
          </p:cNvPr>
          <p:cNvSpPr txBox="1"/>
          <p:nvPr/>
        </p:nvSpPr>
        <p:spPr>
          <a:xfrm>
            <a:off x="8194963" y="329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FF09E05-0C53-4E19-B7DA-57C6D9854A85}"/>
              </a:ext>
            </a:extLst>
          </p:cNvPr>
          <p:cNvSpPr/>
          <p:nvPr/>
        </p:nvSpPr>
        <p:spPr bwMode="auto">
          <a:xfrm>
            <a:off x="7917873" y="3075709"/>
            <a:ext cx="1569027" cy="1056987"/>
          </a:xfrm>
          <a:prstGeom prst="ellipse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84120C0-12C2-4242-A3CA-2F30090F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7" y="3598731"/>
            <a:ext cx="4327348" cy="603816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="" xmlns:a16="http://schemas.microsoft.com/office/drawing/2014/main" id="{8429FD09-1768-4D1E-9DCF-422F098F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9043708">
            <a:off x="7603273" y="1667346"/>
            <a:ext cx="1008361" cy="37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73525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065214"/>
            <a:ext cx="5100204" cy="4833937"/>
          </a:xfrm>
        </p:spPr>
        <p:txBody>
          <a:bodyPr/>
          <a:lstStyle/>
          <a:p>
            <a:r>
              <a:rPr lang="en-US" b="1" dirty="0"/>
              <a:t>SourceNodePosition </a:t>
            </a:r>
            <a:r>
              <a:rPr lang="en-US" dirty="0"/>
              <a:t>is a mechanism to specify a specific node in scan tree</a:t>
            </a:r>
          </a:p>
          <a:p>
            <a:r>
              <a:rPr lang="en-US" dirty="0"/>
              <a:t>Each instance of </a:t>
            </a:r>
            <a:r>
              <a:rPr lang="en-US" b="1" dirty="0"/>
              <a:t>SourceNodePosition</a:t>
            </a:r>
            <a:r>
              <a:rPr lang="en-US" dirty="0"/>
              <a:t> selects which child node to select; numbered left-to-right and 0-based.</a:t>
            </a:r>
          </a:p>
          <a:p>
            <a:r>
              <a:rPr lang="en-US" dirty="0"/>
              <a:t>To specify the highlighted node, you would need to do: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first instance selects the left branch off the MS1.</a:t>
            </a:r>
          </a:p>
          <a:p>
            <a:pPr lvl="1"/>
            <a:r>
              <a:rPr lang="en-US" dirty="0"/>
              <a:t>The second instance selects the right branch off the ddMS2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Node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FD04814-187D-43DC-8652-FC51089F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36" y="935384"/>
            <a:ext cx="6121682" cy="319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170CC4D-4B94-4848-9F9C-A19769987F47}"/>
              </a:ext>
            </a:extLst>
          </p:cNvPr>
          <p:cNvSpPr txBox="1"/>
          <p:nvPr/>
        </p:nvSpPr>
        <p:spPr>
          <a:xfrm>
            <a:off x="7086600" y="18910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0CE80D-670A-4808-A69F-08B15E051FD6}"/>
              </a:ext>
            </a:extLst>
          </p:cNvPr>
          <p:cNvSpPr txBox="1"/>
          <p:nvPr/>
        </p:nvSpPr>
        <p:spPr>
          <a:xfrm>
            <a:off x="10754875" y="189108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EA680C-B810-4953-A8F1-CD352A95DE3D}"/>
              </a:ext>
            </a:extLst>
          </p:cNvPr>
          <p:cNvSpPr txBox="1"/>
          <p:nvPr/>
        </p:nvSpPr>
        <p:spPr>
          <a:xfrm>
            <a:off x="5783094" y="329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4CFB5D-8293-455C-970F-03F86D726DFD}"/>
              </a:ext>
            </a:extLst>
          </p:cNvPr>
          <p:cNvSpPr txBox="1"/>
          <p:nvPr/>
        </p:nvSpPr>
        <p:spPr>
          <a:xfrm>
            <a:off x="8194963" y="3297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FF09E05-0C53-4E19-B7DA-57C6D9854A85}"/>
              </a:ext>
            </a:extLst>
          </p:cNvPr>
          <p:cNvSpPr/>
          <p:nvPr/>
        </p:nvSpPr>
        <p:spPr bwMode="auto">
          <a:xfrm>
            <a:off x="7917873" y="3075709"/>
            <a:ext cx="1569027" cy="1056987"/>
          </a:xfrm>
          <a:prstGeom prst="ellipse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84120C0-12C2-4242-A3CA-2F30090F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7" y="3598731"/>
            <a:ext cx="4327348" cy="603816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="" xmlns:a16="http://schemas.microsoft.com/office/drawing/2014/main" id="{8429FD09-1768-4D1E-9DCF-422F098F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9043708">
            <a:off x="7603273" y="1667346"/>
            <a:ext cx="1008361" cy="37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6">
            <a:extLst>
              <a:ext uri="{FF2B5EF4-FFF2-40B4-BE49-F238E27FC236}">
                <a16:creationId xmlns="" xmlns:a16="http://schemas.microsoft.com/office/drawing/2014/main" id="{0D9D8650-B675-442C-8634-E6A72F4C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3205710">
            <a:off x="7690782" y="2704777"/>
            <a:ext cx="1008361" cy="37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029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065214"/>
            <a:ext cx="5100204" cy="4833937"/>
          </a:xfrm>
        </p:spPr>
        <p:txBody>
          <a:bodyPr/>
          <a:lstStyle/>
          <a:p>
            <a:r>
              <a:rPr lang="en-US" dirty="0"/>
              <a:t>Copies a scan node in the experiment and appends it </a:t>
            </a:r>
            <a:r>
              <a:rPr lang="en-US" u="sng" dirty="0"/>
              <a:t>to its parent node</a:t>
            </a:r>
          </a:p>
          <a:p>
            <a:r>
              <a:rPr lang="en-US" dirty="0"/>
              <a:t>Uses </a:t>
            </a:r>
            <a:r>
              <a:rPr lang="en-US" b="1" dirty="0"/>
              <a:t>SourceNodePosition</a:t>
            </a:r>
            <a:r>
              <a:rPr lang="en-US" dirty="0"/>
              <a:t> to specify the specific node in the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And Append Scan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3BE491-3ADC-4839-8530-20CCC1E6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36" y="791441"/>
            <a:ext cx="5741100" cy="1652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E550B0A-045B-41E5-8C3F-2C32CD892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2" y="3720183"/>
            <a:ext cx="4362448" cy="227847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A718C871-6347-4F4F-A1BB-6A0E9F1A016C}"/>
              </a:ext>
            </a:extLst>
          </p:cNvPr>
          <p:cNvSpPr/>
          <p:nvPr/>
        </p:nvSpPr>
        <p:spPr bwMode="auto">
          <a:xfrm>
            <a:off x="1931657" y="5226083"/>
            <a:ext cx="1146838" cy="772576"/>
          </a:xfrm>
          <a:prstGeom prst="ellipse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58420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065214"/>
            <a:ext cx="5100204" cy="4833937"/>
          </a:xfrm>
        </p:spPr>
        <p:txBody>
          <a:bodyPr/>
          <a:lstStyle/>
          <a:p>
            <a:r>
              <a:rPr lang="en-US" dirty="0"/>
              <a:t>Copies a scan node in the experiment and appends it </a:t>
            </a:r>
            <a:r>
              <a:rPr lang="en-US" u="sng" dirty="0"/>
              <a:t>to its parent node</a:t>
            </a:r>
          </a:p>
          <a:p>
            <a:r>
              <a:rPr lang="en-US" dirty="0"/>
              <a:t>Uses </a:t>
            </a:r>
            <a:r>
              <a:rPr lang="en-US" b="1" dirty="0"/>
              <a:t>SourceNodePosition</a:t>
            </a:r>
            <a:r>
              <a:rPr lang="en-US" dirty="0"/>
              <a:t> to specify the specific node in the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And Append Scan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3BE491-3ADC-4839-8530-20CCC1E6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36" y="791441"/>
            <a:ext cx="5741100" cy="165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01047AE-5607-4EB8-8F88-0996D8A4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507" y="2714834"/>
            <a:ext cx="3929055" cy="864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E550B0A-045B-41E5-8C3F-2C32CD89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2" y="3720183"/>
            <a:ext cx="4362448" cy="2278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3C241BF-A539-4AC7-BE58-F7100194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100" y="3678953"/>
            <a:ext cx="5909478" cy="2319706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BBA0A727-D88B-4E48-BF83-742BFAAE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01763" y="4551037"/>
            <a:ext cx="1567742" cy="57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A718C871-6347-4F4F-A1BB-6A0E9F1A016C}"/>
              </a:ext>
            </a:extLst>
          </p:cNvPr>
          <p:cNvSpPr/>
          <p:nvPr/>
        </p:nvSpPr>
        <p:spPr bwMode="auto">
          <a:xfrm>
            <a:off x="1931657" y="5226083"/>
            <a:ext cx="1146838" cy="772576"/>
          </a:xfrm>
          <a:prstGeom prst="ellipse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2849CC01-A363-489B-83F3-BCB8E8FA064A}"/>
              </a:ext>
            </a:extLst>
          </p:cNvPr>
          <p:cNvSpPr/>
          <p:nvPr/>
        </p:nvSpPr>
        <p:spPr bwMode="auto">
          <a:xfrm>
            <a:off x="9378475" y="5126575"/>
            <a:ext cx="1146838" cy="772576"/>
          </a:xfrm>
          <a:prstGeom prst="ellipse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329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76DBE17-1A51-44D4-A052-1142CC59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2" y="1065214"/>
            <a:ext cx="5100204" cy="4833937"/>
          </a:xfrm>
        </p:spPr>
        <p:txBody>
          <a:bodyPr/>
          <a:lstStyle/>
          <a:p>
            <a:r>
              <a:rPr lang="en-US" dirty="0"/>
              <a:t>Modifies a scan based on the specified </a:t>
            </a:r>
            <a:r>
              <a:rPr lang="en-US" b="1" dirty="0"/>
              <a:t>SourceNodePosition</a:t>
            </a:r>
            <a:r>
              <a:rPr lang="en-US" dirty="0"/>
              <a:t>.</a:t>
            </a:r>
          </a:p>
          <a:p>
            <a:r>
              <a:rPr lang="en-US" dirty="0"/>
              <a:t>You can currently change the </a:t>
            </a:r>
          </a:p>
          <a:p>
            <a:pPr lvl="1"/>
            <a:r>
              <a:rPr lang="en-US" dirty="0"/>
              <a:t>Isolation offset </a:t>
            </a:r>
          </a:p>
          <a:p>
            <a:pPr lvl="1"/>
            <a:r>
              <a:rPr lang="en-US" dirty="0"/>
              <a:t>CID Collision Energy</a:t>
            </a:r>
          </a:p>
          <a:p>
            <a:pPr lvl="1"/>
            <a:r>
              <a:rPr lang="en-US" dirty="0"/>
              <a:t>HCD Collision Energy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828111-8F2F-45BF-9256-1BBA1CDB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Node Modification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F2004EC-DE74-442D-AF43-4ECEFD60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56" y="1158733"/>
            <a:ext cx="6556662" cy="30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57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427B547A-5DB5-4523-BE49-49706FEB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Why an API?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F0FD4C9-AEFC-47E5-8DED-BA234874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6" y="2695869"/>
            <a:ext cx="3827065" cy="2430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 Placeholder 1">
            <a:extLst>
              <a:ext uri="{FF2B5EF4-FFF2-40B4-BE49-F238E27FC236}">
                <a16:creationId xmlns="" xmlns:a16="http://schemas.microsoft.com/office/drawing/2014/main" id="{28EB0282-F20A-4E7D-A0AB-787A742A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33401"/>
            <a:ext cx="12192000" cy="197961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46FEAF6-064F-4B45-95BB-5998F4ED3DBD}"/>
              </a:ext>
            </a:extLst>
          </p:cNvPr>
          <p:cNvSpPr txBox="1"/>
          <p:nvPr/>
        </p:nvSpPr>
        <p:spPr>
          <a:xfrm>
            <a:off x="2265061" y="1913793"/>
            <a:ext cx="5978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“I have this awesome new experiment …”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259BAD2-8C76-48C7-ABB9-2067E87574C2}"/>
              </a:ext>
            </a:extLst>
          </p:cNvPr>
          <p:cNvSpPr txBox="1"/>
          <p:nvPr/>
        </p:nvSpPr>
        <p:spPr>
          <a:xfrm>
            <a:off x="8243074" y="1441526"/>
            <a:ext cx="377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“I only want to select peaks that have odd masses …”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13EDEFB-83B9-4462-9C12-77489C34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41" y="3255079"/>
            <a:ext cx="2714640" cy="2306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69" name="Content Placeholder 3" descr="image003">
            <a:extLst>
              <a:ext uri="{FF2B5EF4-FFF2-40B4-BE49-F238E27FC236}">
                <a16:creationId xmlns="" xmlns:a16="http://schemas.microsoft.com/office/drawing/2014/main" id="{0D1749E8-8704-4B9D-9CE8-32DC58CEC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7" t="10109" r="1028" b="4128"/>
          <a:stretch/>
        </p:blipFill>
        <p:spPr bwMode="auto">
          <a:xfrm>
            <a:off x="1447393" y="3667678"/>
            <a:ext cx="3494359" cy="2368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202F3FC-9407-48A6-A70D-23E3F06C63AD}"/>
              </a:ext>
            </a:extLst>
          </p:cNvPr>
          <p:cNvSpPr txBox="1"/>
          <p:nvPr/>
        </p:nvSpPr>
        <p:spPr>
          <a:xfrm>
            <a:off x="5122606" y="2684681"/>
            <a:ext cx="68137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Users can only control the Mass Spectrometer through our </a:t>
            </a:r>
            <a:r>
              <a:rPr lang="en-US" sz="2000" b="1" dirty="0"/>
              <a:t>Tune</a:t>
            </a:r>
            <a:r>
              <a:rPr lang="en-US" sz="2000" dirty="0"/>
              <a:t> application and </a:t>
            </a:r>
            <a:r>
              <a:rPr lang="en-US" sz="2000" b="1" dirty="0"/>
              <a:t>Method</a:t>
            </a:r>
            <a:r>
              <a:rPr lang="en-US" sz="2000" dirty="0"/>
              <a:t> acquisition.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both provide </a:t>
            </a:r>
            <a:r>
              <a:rPr lang="en-US" sz="2000" b="1" dirty="0"/>
              <a:t>great flexibility </a:t>
            </a:r>
            <a:r>
              <a:rPr lang="en-US" sz="2000" dirty="0"/>
              <a:t>in acquisition strategies they don’t encompass all possibilities.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Providing an Application Programming Interface enables users to </a:t>
            </a:r>
            <a:r>
              <a:rPr lang="en-US" sz="2000" b="1" dirty="0"/>
              <a:t>extend </a:t>
            </a:r>
            <a:r>
              <a:rPr lang="en-US" sz="2000" dirty="0"/>
              <a:t>the capabilities of the Orbitrap mass spectrometers.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Allows </a:t>
            </a:r>
            <a:r>
              <a:rPr lang="en-US" sz="2000" b="1" dirty="0"/>
              <a:t>real-time</a:t>
            </a:r>
            <a:r>
              <a:rPr lang="en-US" sz="2000" dirty="0"/>
              <a:t> data acquisition and control.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84A7EE1-EDB7-4BA4-A9F1-A2B00F6FC98A}"/>
              </a:ext>
            </a:extLst>
          </p:cNvPr>
          <p:cNvSpPr txBox="1"/>
          <p:nvPr/>
        </p:nvSpPr>
        <p:spPr>
          <a:xfrm>
            <a:off x="371682" y="1128963"/>
            <a:ext cx="40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ucida Bright" panose="02040602050505020304" pitchFamily="18" charset="0"/>
              </a:rPr>
              <a:t>“I wish I could do …”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FB0515A-BA94-48E3-AD22-177750BFDB3E}"/>
              </a:ext>
            </a:extLst>
          </p:cNvPr>
          <p:cNvSpPr txBox="1"/>
          <p:nvPr/>
        </p:nvSpPr>
        <p:spPr>
          <a:xfrm>
            <a:off x="4229748" y="832473"/>
            <a:ext cx="500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“Can I do this in method editor?”</a:t>
            </a:r>
          </a:p>
        </p:txBody>
      </p:sp>
    </p:spTree>
    <p:extLst>
      <p:ext uri="{BB962C8B-B14F-4D97-AF65-F5344CB8AC3E}">
        <p14:creationId xmlns:p14="http://schemas.microsoft.com/office/powerpoint/2010/main" val="421682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8B93AB0-3383-4DBD-9AF2-EFB054890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1759" y="934747"/>
            <a:ext cx="4533900" cy="23526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FC315BE8-F903-48AA-AB95-F0186E0D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List Filter Modification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82E3257-5182-4D7A-80FD-62546A61A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7" y="3417242"/>
            <a:ext cx="5145231" cy="2650182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="" xmlns:a16="http://schemas.microsoft.com/office/drawing/2014/main" id="{B9F9C9C0-7710-45FE-A8D6-8F700B500A69}"/>
              </a:ext>
            </a:extLst>
          </p:cNvPr>
          <p:cNvSpPr txBox="1">
            <a:spLocks/>
          </p:cNvSpPr>
          <p:nvPr/>
        </p:nvSpPr>
        <p:spPr bwMode="auto">
          <a:xfrm>
            <a:off x="323851" y="1065214"/>
            <a:ext cx="6707908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Modifies a filter with a mass list based on the specified </a:t>
            </a:r>
            <a:r>
              <a:rPr lang="en-US" b="1" kern="0" dirty="0"/>
              <a:t>SourceNodePosition </a:t>
            </a:r>
            <a:r>
              <a:rPr lang="en-US" kern="0" dirty="0"/>
              <a:t>and </a:t>
            </a:r>
            <a:r>
              <a:rPr lang="en-US" b="1" kern="0" dirty="0"/>
              <a:t>Above</a:t>
            </a:r>
            <a:r>
              <a:rPr lang="en-US" kern="0" dirty="0"/>
              <a:t> attribute</a:t>
            </a:r>
          </a:p>
          <a:p>
            <a:pPr lvl="1"/>
            <a:r>
              <a:rPr lang="en-US" kern="0" dirty="0"/>
              <a:t>To specify the filter, you first select the node the filter is attached to, and then indicate if the filter is above or below the node.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AB373C59-D165-4A66-B500-C8F3197DB0D0}"/>
              </a:ext>
            </a:extLst>
          </p:cNvPr>
          <p:cNvSpPr/>
          <p:nvPr/>
        </p:nvSpPr>
        <p:spPr bwMode="auto">
          <a:xfrm>
            <a:off x="4596059" y="4254698"/>
            <a:ext cx="967406" cy="651700"/>
          </a:xfrm>
          <a:prstGeom prst="ellipse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="" xmlns:a16="http://schemas.microsoft.com/office/drawing/2014/main" id="{E822C4EA-07B8-4934-B092-78AFB5DD397F}"/>
              </a:ext>
            </a:extLst>
          </p:cNvPr>
          <p:cNvSpPr txBox="1">
            <a:spLocks/>
          </p:cNvSpPr>
          <p:nvPr/>
        </p:nvSpPr>
        <p:spPr bwMode="auto">
          <a:xfrm>
            <a:off x="6085133" y="3417242"/>
            <a:ext cx="5832764" cy="265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This filter would be defined as </a:t>
            </a:r>
          </a:p>
          <a:p>
            <a:endParaRPr lang="en-US" kern="0" dirty="0"/>
          </a:p>
          <a:p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195671C-E54F-4F4E-9E43-2F9788EA7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103" y="3828073"/>
            <a:ext cx="50768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4690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8B93AB0-3383-4DBD-9AF2-EFB054890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1759" y="934747"/>
            <a:ext cx="4533900" cy="23526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FC315BE8-F903-48AA-AB95-F0186E0D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Filter Modification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82E3257-5182-4D7A-80FD-62546A61A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7" y="3417242"/>
            <a:ext cx="5145231" cy="2650182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="" xmlns:a16="http://schemas.microsoft.com/office/drawing/2014/main" id="{B9F9C9C0-7710-45FE-A8D6-8F700B500A69}"/>
              </a:ext>
            </a:extLst>
          </p:cNvPr>
          <p:cNvSpPr txBox="1">
            <a:spLocks/>
          </p:cNvSpPr>
          <p:nvPr/>
        </p:nvSpPr>
        <p:spPr bwMode="auto">
          <a:xfrm>
            <a:off x="323851" y="1065214"/>
            <a:ext cx="6707908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Modifies a filter with a mass list based on the specified </a:t>
            </a:r>
            <a:r>
              <a:rPr lang="en-US" b="1" kern="0" dirty="0"/>
              <a:t>SourceNodePosition </a:t>
            </a:r>
            <a:r>
              <a:rPr lang="en-US" kern="0" dirty="0"/>
              <a:t>and </a:t>
            </a:r>
            <a:r>
              <a:rPr lang="en-US" b="1" kern="0" dirty="0"/>
              <a:t>Above</a:t>
            </a:r>
            <a:r>
              <a:rPr lang="en-US" kern="0" dirty="0"/>
              <a:t> attribute</a:t>
            </a:r>
          </a:p>
          <a:p>
            <a:pPr lvl="1"/>
            <a:r>
              <a:rPr lang="en-US" kern="0" dirty="0"/>
              <a:t>To specify the filter, you first select the node the filter is attached to, and then indicate if the filter is above or below the node.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98873C4-B253-412B-8C9B-1C2C02F8FF9D}"/>
              </a:ext>
            </a:extLst>
          </p:cNvPr>
          <p:cNvSpPr/>
          <p:nvPr/>
        </p:nvSpPr>
        <p:spPr bwMode="auto">
          <a:xfrm>
            <a:off x="1612466" y="4580548"/>
            <a:ext cx="967406" cy="651700"/>
          </a:xfrm>
          <a:prstGeom prst="ellipse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="" xmlns:a16="http://schemas.microsoft.com/office/drawing/2014/main" id="{E822C4EA-07B8-4934-B092-78AFB5DD397F}"/>
              </a:ext>
            </a:extLst>
          </p:cNvPr>
          <p:cNvSpPr txBox="1">
            <a:spLocks/>
          </p:cNvSpPr>
          <p:nvPr/>
        </p:nvSpPr>
        <p:spPr bwMode="auto">
          <a:xfrm>
            <a:off x="6085133" y="3417242"/>
            <a:ext cx="5832764" cy="265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This filter would be defined as </a:t>
            </a:r>
          </a:p>
          <a:p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And this filter would be defined as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195671C-E54F-4F4E-9E43-2F9788EA7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103" y="3828073"/>
            <a:ext cx="5076825" cy="752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54F9041-1D2D-48DA-BA05-BB518167F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103" y="5001770"/>
            <a:ext cx="51911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6577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5A83470-D957-4CF4-A3A0-D030EA2E2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065214"/>
            <a:ext cx="6721185" cy="4833937"/>
          </a:xfrm>
        </p:spPr>
        <p:txBody>
          <a:bodyPr/>
          <a:lstStyle/>
          <a:p>
            <a:r>
              <a:rPr lang="en-US" b="1" dirty="0"/>
              <a:t>MassList</a:t>
            </a:r>
            <a:r>
              <a:rPr lang="en-US" dirty="0"/>
              <a:t> contains a collection of </a:t>
            </a:r>
            <a:r>
              <a:rPr lang="en-US" b="1" dirty="0"/>
              <a:t>MassListRecords</a:t>
            </a:r>
            <a:r>
              <a:rPr lang="en-US" dirty="0"/>
              <a:t> which are the entries in the table</a:t>
            </a:r>
          </a:p>
          <a:p>
            <a:r>
              <a:rPr lang="en-US" dirty="0"/>
              <a:t>The different Boolean attributes control which columns in the table are used</a:t>
            </a:r>
          </a:p>
          <a:p>
            <a:r>
              <a:rPr lang="en-US" dirty="0"/>
              <a:t>The </a:t>
            </a:r>
            <a:r>
              <a:rPr lang="en-US" b="1" dirty="0"/>
              <a:t>Append</a:t>
            </a:r>
            <a:r>
              <a:rPr lang="en-US" dirty="0"/>
              <a:t> attribute indicates if the entries are append to the list or are overwritten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1B4C668-DACD-4B8A-AC77-3E6629DE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List Modification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A4A1038-BF73-4144-B19A-C8482031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10" y="3314700"/>
            <a:ext cx="4027906" cy="2903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0B14948-5007-442D-B072-23E02FEA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6" y="634207"/>
            <a:ext cx="3433566" cy="54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991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Instrument Application Programming Interface (IAPI)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Real-time control and acquisition of Orbitrap Mass Spectrometers using .NET 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XML Method Modification Interface (XMMI)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Programmatically modify Fusion-series method files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Applications of IAPI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Devin Schweppe </a:t>
            </a: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– Fusion 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Christoph Wichmann </a:t>
            </a: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– Q Exactive API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Examples and FAQ for IAPI and XMMI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Applications of XMMI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Pavel Shliaha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Fusion Method Creation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812947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Instrument Application Programming Interface (IAPI)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Real-time control and acquisition of Orbitrap Mass Spectrometers using .NET 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XML Method Modification Interface (XMMI)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Programmatically modify Fusion-series method files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Applications of IAPI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Devin Schweppe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Fusion 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Christoph Wichmann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Q Exactive API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Examples and FAQ for IAPI and XMMI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Applications of XMMI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Pavel Shliaha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Fusion Method Creation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95727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FAQ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Is the IAPI Free?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Yes!</a:t>
            </a: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 </a:t>
            </a: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Though it requires a license agreement with Thermo.</a:t>
            </a:r>
            <a:endParaRPr lang="en-US" sz="20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Are the Q Exactive and Fusion IAPIs the same?</a:t>
            </a: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They are not </a:t>
            </a: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binary</a:t>
            </a: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 compatible, but share the same structure, namespacing, and basic data and control paths. 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It only requires a minimal amount of work to convert code between the two APIs.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How do we obtain the IAPI?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Interfaces are shared on </a:t>
            </a: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hlinkClick r:id="rId3"/>
              </a:rPr>
              <a:t>https://github.com/thermofisherlsms/iapi</a:t>
            </a: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Contact </a:t>
            </a:r>
            <a:r>
              <a:rPr lang="de-DE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hlinkClick r:id="rId4"/>
              </a:rPr>
              <a:t>ThermoMSLicensing@thermo.com</a:t>
            </a:r>
            <a:r>
              <a:rPr lang="en-US" sz="2000" kern="0" dirty="0" smtClean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 </a:t>
            </a: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to start the process.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Can you run the IAPI while acquiring an acquisition from a method?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Yes, the IAPI works even when in idle, or actively running a method.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70925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FAQ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Are IAPI scans parallelized?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When running a method, IAPI scans are inserted into the acquisition pipeline that parallelizes the scans with other scans.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When running without a method, IAPI scans are </a:t>
            </a: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not</a:t>
            </a: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 parallelized.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Are the results of the method filters published through the IAPI?</a:t>
            </a: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The IAPI only publishes the raw spectrum, without any of the method filters taking effect.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Can we obtain profile data through the IAPI?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Currently only the centroided data is returned to the IAPI. 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Is the IAPI 64-bit enabled?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No, the main instrument service is a 32-bit service and cannot export a 64-bit interface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940700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XMMI FAQ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Can you modify every parameter?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No, only a subset of parameters in a method can be modified using this API. 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I want to modify parameter X, Y and Z, can you provide it?</a:t>
            </a: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Please file an </a:t>
            </a: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issue</a:t>
            </a: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 with the github account describing the desired changes.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  <a:hlinkClick r:id="rId3"/>
              </a:rPr>
              <a:t>https://github.com/thermofisherlsms/meth-modifications/issues</a:t>
            </a: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Do you need be attached to an instrument to modify methods?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No, if you have installed the </a:t>
            </a:r>
            <a:r>
              <a:rPr lang="en-US" sz="20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Workstation</a:t>
            </a:r>
            <a:r>
              <a:rPr lang="en-US" sz="2000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 configuration, you can create and modify methods on any computer</a:t>
            </a:r>
            <a:r>
              <a:rPr lang="en-US" sz="2000" kern="0" dirty="0" smtClean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.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kern="0" dirty="0" smtClean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Does this work for </a:t>
            </a:r>
            <a:r>
              <a:rPr lang="en-US" sz="2000" b="1" kern="0" dirty="0" err="1" smtClean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Exactive</a:t>
            </a:r>
            <a:r>
              <a:rPr lang="en-US" sz="2000" b="1" kern="0" dirty="0" smtClean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 methods?</a:t>
            </a:r>
            <a:endParaRPr lang="en-US" sz="20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This interface does not currently support </a:t>
            </a:r>
            <a:r>
              <a:rPr lang="en-US" sz="2000" kern="0" dirty="0" err="1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E</a:t>
            </a:r>
            <a:r>
              <a:rPr lang="en-US" sz="2000" kern="0" dirty="0" err="1" smtClean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xactive</a:t>
            </a:r>
            <a:r>
              <a:rPr lang="en-US" sz="2000" kern="0" dirty="0" smtClean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 method modification.</a:t>
            </a: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68725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8BDA-E7E1-4F82-B846-F16AB52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IAPI Example – Tribrid Series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8D6E32D-EE00-4028-9143-1926C572BD43}"/>
              </a:ext>
            </a:extLst>
          </p:cNvPr>
          <p:cNvSpPr/>
          <p:nvPr/>
        </p:nvSpPr>
        <p:spPr>
          <a:xfrm>
            <a:off x="591780" y="6450127"/>
            <a:ext cx="7148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This example is from the examples/tribrid/MinifiedExample/ directory in the Git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F419E67-ED77-4849-A3A5-2604DF1DE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29" y="2269389"/>
            <a:ext cx="7981950" cy="3905250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="" xmlns:a16="http://schemas.microsoft.com/office/drawing/2014/main" id="{FBB3E192-52C9-45BB-AED1-FB25B356957C}"/>
              </a:ext>
            </a:extLst>
          </p:cNvPr>
          <p:cNvSpPr txBox="1">
            <a:spLocks/>
          </p:cNvSpPr>
          <p:nvPr/>
        </p:nvSpPr>
        <p:spPr>
          <a:xfrm>
            <a:off x="323851" y="1065214"/>
            <a:ext cx="11569700" cy="4833937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Use </a:t>
            </a:r>
            <a:r>
              <a:rPr lang="en-US" b="1" kern="0" dirty="0"/>
              <a:t>Thermo.TNG.Factory.Factory.Create() </a:t>
            </a:r>
            <a:r>
              <a:rPr lang="en-US" kern="0" dirty="0"/>
              <a:t>to create instrument access container </a:t>
            </a:r>
          </a:p>
          <a:p>
            <a:r>
              <a:rPr lang="en-US" kern="0" dirty="0"/>
              <a:t>Connect to the main service using the </a:t>
            </a:r>
            <a:r>
              <a:rPr lang="en-US" b="1" kern="0" dirty="0"/>
              <a:t>StartOnlineAccess()</a:t>
            </a:r>
            <a:r>
              <a:rPr lang="en-US" kern="0" dirty="0"/>
              <a:t> call</a:t>
            </a:r>
          </a:p>
          <a:p>
            <a:r>
              <a:rPr lang="en-US" kern="0" dirty="0"/>
              <a:t>Wait until server has connected and get access to a particular instrument</a:t>
            </a:r>
          </a:p>
          <a:p>
            <a:pPr lvl="2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6341290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6700" y="609601"/>
            <a:ext cx="11658600" cy="5688012"/>
          </a:xfrm>
          <a:prstGeom prst="rect">
            <a:avLst/>
          </a:prstGeom>
        </p:spPr>
        <p:txBody>
          <a:bodyPr/>
          <a:lstStyle/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Instrument Application Programming Interface (IAPI)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  <a:cs typeface="ＭＳ Ｐゴシック" pitchFamily="-60" charset="-128"/>
              </a:rPr>
              <a:t>Real-time control and acquisition of Orbitrap Mass Spectrometers using .NET 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XML Method Modification Interface (XMMI)</a:t>
            </a:r>
          </a:p>
          <a:p>
            <a:pPr marL="742950" lvl="1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Programmatically modify Fusion-series method files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Applications of IAPI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Devin Schweppe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Fusion API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Christoph Wichmann </a:t>
            </a:r>
            <a:r>
              <a:rPr lang="en-US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– Q Exactive API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ea typeface="ＭＳ Ｐゴシック" pitchFamily="-60" charset="-128"/>
              </a:rPr>
              <a:t>Examples and FAQ for IAPI and XMMI</a:t>
            </a:r>
          </a:p>
          <a:p>
            <a:pPr marL="457200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Applications of XMMI</a:t>
            </a:r>
          </a:p>
          <a:p>
            <a:pPr marL="914400" lvl="1" indent="-45720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+mj-lt"/>
              <a:buAutoNum type="arabicPeriod"/>
              <a:defRPr/>
            </a:pPr>
            <a:r>
              <a:rPr lang="en-US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Pavel Shliaha </a:t>
            </a:r>
            <a:r>
              <a:rPr lang="en-US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– Fusion Method Creation</a:t>
            </a:r>
          </a:p>
          <a:p>
            <a:pPr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defRPr/>
            </a:pPr>
            <a:r>
              <a:rPr lang="en-US" sz="2400" b="1" kern="0" dirty="0">
                <a:solidFill>
                  <a:schemeClr val="accent5">
                    <a:lumMod val="75000"/>
                  </a:schemeClr>
                </a:solidFill>
                <a:ea typeface="ＭＳ Ｐゴシック" pitchFamily="-60" charset="-128"/>
              </a:rPr>
              <a:t>	</a:t>
            </a:r>
          </a:p>
          <a:p>
            <a:pPr marL="285750" indent="-285750" defTabSz="171450">
              <a:spcBef>
                <a:spcPts val="600"/>
              </a:spcBef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/>
            </a:pPr>
            <a:endParaRPr lang="en-US" sz="2400" b="1" kern="0" dirty="0">
              <a:solidFill>
                <a:schemeClr val="accent5">
                  <a:lumMod val="75000"/>
                </a:schemeClr>
              </a:solidFill>
              <a:ea typeface="ＭＳ Ｐゴシック" pitchFamily="-6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30907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E54C741-06BE-4136-A259-F8525B3819F1}"/>
              </a:ext>
            </a:extLst>
          </p:cNvPr>
          <p:cNvSpPr/>
          <p:nvPr/>
        </p:nvSpPr>
        <p:spPr bwMode="auto">
          <a:xfrm>
            <a:off x="1" y="4980413"/>
            <a:ext cx="12192002" cy="1350812"/>
          </a:xfrm>
          <a:prstGeom prst="rect">
            <a:avLst/>
          </a:prstGeom>
          <a:solidFill>
            <a:srgbClr val="AD1E2D">
              <a:alpha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The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IAPI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 empowers users to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programmatically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 control acquisition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of both the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Exactive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 and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Tribrid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itchFamily="124" charset="0"/>
              </a:rPr>
              <a:t>-series Mass Spectrometers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427B547A-5DB5-4523-BE49-49706FEB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EBA1155-FF24-4851-8278-1F208710E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56" y="272680"/>
            <a:ext cx="8212688" cy="4844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414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533400"/>
          </a:xfrm>
        </p:spPr>
        <p:txBody>
          <a:bodyPr/>
          <a:lstStyle/>
          <a:p>
            <a:r>
              <a:rPr lang="en-US" dirty="0"/>
              <a:t>Controlling the Syringe from the IAPI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="" xmlns:a16="http://schemas.microsoft.com/office/drawing/2014/main" id="{93775FFE-328C-41DF-941D-31E83FF9E51D}"/>
              </a:ext>
            </a:extLst>
          </p:cNvPr>
          <p:cNvSpPr txBox="1">
            <a:spLocks/>
          </p:cNvSpPr>
          <p:nvPr/>
        </p:nvSpPr>
        <p:spPr>
          <a:xfrm>
            <a:off x="323852" y="1065215"/>
            <a:ext cx="4434961" cy="1442012"/>
          </a:xfrm>
          <a:prstGeom prst="rect">
            <a:avLst/>
          </a:prstGeom>
        </p:spPr>
        <p:txBody>
          <a:bodyPr/>
          <a:lstStyle>
            <a:lvl1pPr marL="188913" indent="-188913" algn="l" defTabSz="17145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Char char="•"/>
              <a:defRPr sz="2000" b="0">
                <a:solidFill>
                  <a:schemeClr val="tx1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  <a:lvl2pPr marL="342900" indent="-171450" algn="l" defTabSz="3429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2pPr>
            <a:lvl3pPr marL="571500" indent="-171450" algn="l" defTabSz="5715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3pPr>
            <a:lvl4pPr marL="1317625" indent="-203200" algn="l" rtl="0" eaLnBrk="1" fontAlgn="base" hangingPunct="1">
              <a:spcBef>
                <a:spcPct val="0"/>
              </a:spcBef>
              <a:spcAft>
                <a:spcPct val="2000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4pPr>
            <a:lvl5pPr marL="17160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5pPr>
            <a:lvl6pPr marL="21732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6pPr>
            <a:lvl7pPr marL="26304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7pPr>
            <a:lvl8pPr marL="30876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8pPr>
            <a:lvl9pPr marL="3544888" indent="-182563" algn="l" rtl="0" eaLnBrk="1" fontAlgn="base" hangingPunct="1">
              <a:spcBef>
                <a:spcPct val="0"/>
              </a:spcBef>
              <a:spcAft>
                <a:spcPct val="2000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124" charset="-128"/>
              </a:defRPr>
            </a:lvl9pPr>
          </a:lstStyle>
          <a:p>
            <a:r>
              <a:rPr lang="en-US" kern="0" dirty="0"/>
              <a:t>The </a:t>
            </a:r>
            <a:r>
              <a:rPr lang="en-US" b="1" kern="0" dirty="0"/>
              <a:t>ISyringePumpControl </a:t>
            </a:r>
            <a:r>
              <a:rPr lang="en-US" kern="0" dirty="0"/>
              <a:t>interface enables direct control of the syringe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DFD281D-353A-441B-9E61-7C0DA1D13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8" y="1065213"/>
            <a:ext cx="7173626" cy="4833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7DAE21E-6494-474E-931D-1AED509DA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24" y="2772935"/>
            <a:ext cx="4278415" cy="2742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8138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50715-16x9-Corp">
  <a:themeElements>
    <a:clrScheme name="2015-CorpColor-PPT">
      <a:dk1>
        <a:srgbClr val="000000"/>
      </a:dk1>
      <a:lt1>
        <a:srgbClr val="FFFFFF"/>
      </a:lt1>
      <a:dk2>
        <a:srgbClr val="262262"/>
      </a:dk2>
      <a:lt2>
        <a:srgbClr val="B6B8BA"/>
      </a:lt2>
      <a:accent1>
        <a:srgbClr val="2583D1"/>
      </a:accent1>
      <a:accent2>
        <a:srgbClr val="32642B"/>
      </a:accent2>
      <a:accent3>
        <a:srgbClr val="00548B"/>
      </a:accent3>
      <a:accent4>
        <a:srgbClr val="EE3134"/>
      </a:accent4>
      <a:accent5>
        <a:srgbClr val="555759"/>
      </a:accent5>
      <a:accent6>
        <a:srgbClr val="EBB220"/>
      </a:accent6>
      <a:hlink>
        <a:srgbClr val="00B0F0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smtClean="0">
            <a:latin typeface="Arial" pitchFamily="12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24" charset="0"/>
          </a:defRPr>
        </a:defPPr>
      </a:lstStyle>
    </a:lnDef>
  </a:objectDefaults>
  <a:extraClrSchemeLst/>
  <a:custClrLst>
    <a:custClr name="Red 187">
      <a:srgbClr val="AD1E2D"/>
    </a:custClr>
    <a:custClr name="Orange 716">
      <a:srgbClr val="ED7700"/>
    </a:custClr>
    <a:custClr name="716 Light">
      <a:srgbClr val="EA9F54"/>
    </a:custClr>
    <a:custClr name="Green 390">
      <a:srgbClr val="7FBA00"/>
    </a:custClr>
    <a:custClr name="BlueGreen 7476">
      <a:srgbClr val="065056"/>
    </a:custClr>
    <a:custClr name="7476 Light">
      <a:srgbClr val="09757D"/>
    </a:custClr>
    <a:custClr name="629 Dark">
      <a:srgbClr val="3A9CB0"/>
    </a:custClr>
    <a:custClr name="Blue 284">
      <a:srgbClr val="6DABE4"/>
    </a:custClr>
    <a:custClr name="Purple 272">
      <a:srgbClr val="7474C1"/>
    </a:custClr>
    <a:custClr name="Purple 269">
      <a:srgbClr val="522D6D"/>
    </a:custClr>
  </a:custClrLst>
  <a:extLst>
    <a:ext uri="{05A4C25C-085E-4340-85A3-A5531E510DB2}">
      <thm15:themeFamily xmlns:thm15="http://schemas.microsoft.com/office/thememl/2012/main" name="Thermo_Fisher-template-external-16x9-w red header option.potx" id="{3B9CAB0F-953B-48FC-9131-B16099CEE7A4}" vid="{E431C433-5846-4FBA-8157-7674BCD75426}"/>
    </a:ext>
  </a:extLst>
</a:theme>
</file>

<file path=ppt/theme/theme2.xml><?xml version="1.0" encoding="utf-8"?>
<a:theme xmlns:a="http://schemas.openxmlformats.org/drawingml/2006/main" name="1_150715-16x9-Corp">
  <a:themeElements>
    <a:clrScheme name="2015-CorpColor-PPT">
      <a:dk1>
        <a:srgbClr val="000000"/>
      </a:dk1>
      <a:lt1>
        <a:srgbClr val="FFFFFF"/>
      </a:lt1>
      <a:dk2>
        <a:srgbClr val="262262"/>
      </a:dk2>
      <a:lt2>
        <a:srgbClr val="B6B8BA"/>
      </a:lt2>
      <a:accent1>
        <a:srgbClr val="2583D1"/>
      </a:accent1>
      <a:accent2>
        <a:srgbClr val="32642B"/>
      </a:accent2>
      <a:accent3>
        <a:srgbClr val="00548B"/>
      </a:accent3>
      <a:accent4>
        <a:srgbClr val="EE3134"/>
      </a:accent4>
      <a:accent5>
        <a:srgbClr val="555759"/>
      </a:accent5>
      <a:accent6>
        <a:srgbClr val="EBB220"/>
      </a:accent6>
      <a:hlink>
        <a:srgbClr val="00B0F0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smtClean="0">
            <a:latin typeface="Arial" pitchFamily="12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24" charset="0"/>
          </a:defRPr>
        </a:defPPr>
      </a:lstStyle>
    </a:lnDef>
  </a:objectDefaults>
  <a:extraClrSchemeLst/>
  <a:custClrLst>
    <a:custClr name="Red 187">
      <a:srgbClr val="AD1E2D"/>
    </a:custClr>
    <a:custClr name="Orange 716">
      <a:srgbClr val="ED7700"/>
    </a:custClr>
    <a:custClr name="716 Light">
      <a:srgbClr val="EA9F54"/>
    </a:custClr>
    <a:custClr name="Green 390">
      <a:srgbClr val="7FBA00"/>
    </a:custClr>
    <a:custClr name="BlueGreen 7476">
      <a:srgbClr val="065056"/>
    </a:custClr>
    <a:custClr name="7476 Light">
      <a:srgbClr val="09757D"/>
    </a:custClr>
    <a:custClr name="629 Dark">
      <a:srgbClr val="3A9CB0"/>
    </a:custClr>
    <a:custClr name="Blue 284">
      <a:srgbClr val="6DABE4"/>
    </a:custClr>
    <a:custClr name="Purple 272">
      <a:srgbClr val="7474C1"/>
    </a:custClr>
    <a:custClr name="Purple 269">
      <a:srgbClr val="522D6D"/>
    </a:custClr>
  </a:custClrLst>
  <a:extLst>
    <a:ext uri="{05A4C25C-085E-4340-85A3-A5531E510DB2}">
      <thm15:themeFamily xmlns:thm15="http://schemas.microsoft.com/office/thememl/2012/main" name="Pittcon 2017-16x9 with Title Slide-NoLogo" id="{6A42891D-457D-3742-A73B-CD6687703B5A}" vid="{E3D7D703-2C71-CB4A-B410-F26BA7DE5B8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4B2157F6D8FE458D91B2E2A8D3B218" ma:contentTypeVersion="1" ma:contentTypeDescription="Create a new document." ma:contentTypeScope="" ma:versionID="591c0eb2ee540ad6a1ddf18fd9265de8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B223BE4-9B1A-4E87-839D-9C117E23FED1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306FF6E-F6EC-458F-B540-4C7D5F5B9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7EDEB9-0317-43E2-8A65-942A91957F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7402</TotalTime>
  <Words>3917</Words>
  <Application>Microsoft Office PowerPoint</Application>
  <PresentationFormat>Widescreen</PresentationFormat>
  <Paragraphs>874</Paragraphs>
  <Slides>90</Slides>
  <Notes>54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ＭＳ Ｐゴシック</vt:lpstr>
      <vt:lpstr>Arial</vt:lpstr>
      <vt:lpstr>Calibri</vt:lpstr>
      <vt:lpstr>Comic Sans MS</vt:lpstr>
      <vt:lpstr>Goudy Old Style</vt:lpstr>
      <vt:lpstr>Lucida Bright</vt:lpstr>
      <vt:lpstr>Symbol</vt:lpstr>
      <vt:lpstr>Tw Cen MT Condensed Extra Bold</vt:lpstr>
      <vt:lpstr>150715-16x9-Corp</vt:lpstr>
      <vt:lpstr>1_150715-16x9-Corp</vt:lpstr>
      <vt:lpstr>Instrument API and XML Method Modification Interface</vt:lpstr>
      <vt:lpstr>ASMS 2018 Warm Up Slide</vt:lpstr>
      <vt:lpstr>Overview</vt:lpstr>
      <vt:lpstr>Thermo Fisher Scientific LSMS GitHub Page</vt:lpstr>
      <vt:lpstr>Thermo Fisher Scientific LSMS GitHub Page</vt:lpstr>
      <vt:lpstr>Overview</vt:lpstr>
      <vt:lpstr>Why an API?</vt:lpstr>
      <vt:lpstr>Why an API?</vt:lpstr>
      <vt:lpstr> </vt:lpstr>
      <vt:lpstr>IAPI Outline</vt:lpstr>
      <vt:lpstr>Instrument API Git Repository</vt:lpstr>
      <vt:lpstr>IAPI Outline</vt:lpstr>
      <vt:lpstr>Interfaces</vt:lpstr>
      <vt:lpstr>Differences and Similarities between Exactive and Tribrid Series IAPI</vt:lpstr>
      <vt:lpstr>Differences and Similarities between Exactive and Tribrid Series IAPI</vt:lpstr>
      <vt:lpstr>Differences and Similarities between Exactive and Tribrid Series IAPI</vt:lpstr>
      <vt:lpstr>Differences and Similarities between Exactive and Tribrid Series IAPI</vt:lpstr>
      <vt:lpstr>PowerPoint Presentation</vt:lpstr>
      <vt:lpstr>MS Architecture</vt:lpstr>
      <vt:lpstr>IAPI Architecture</vt:lpstr>
      <vt:lpstr>IAPI Data and Control Flow</vt:lpstr>
      <vt:lpstr>IAPI Data and Control Flow</vt:lpstr>
      <vt:lpstr>IAPI Outline</vt:lpstr>
      <vt:lpstr>MS Scan Interfaces</vt:lpstr>
      <vt:lpstr>Scan Data Stream</vt:lpstr>
      <vt:lpstr>Scan Data Stream</vt:lpstr>
      <vt:lpstr>Scan Data Stream</vt:lpstr>
      <vt:lpstr>Scan Data Contents</vt:lpstr>
      <vt:lpstr>Scan Data Contents</vt:lpstr>
      <vt:lpstr>IAPI Outline</vt:lpstr>
      <vt:lpstr>IScans Interface</vt:lpstr>
      <vt:lpstr>IScanDefinition</vt:lpstr>
      <vt:lpstr>IScanDefinition</vt:lpstr>
      <vt:lpstr>Scan Management</vt:lpstr>
      <vt:lpstr>Scan Management</vt:lpstr>
      <vt:lpstr>Scan Management</vt:lpstr>
      <vt:lpstr>Scan Management - ICustomScan</vt:lpstr>
      <vt:lpstr>Scan Management - ICustomScan</vt:lpstr>
      <vt:lpstr>Scan Management - IRepeatingScan</vt:lpstr>
      <vt:lpstr>Scan Management - IRepeatingScan</vt:lpstr>
      <vt:lpstr>Scan Management - IRepeatingScan</vt:lpstr>
      <vt:lpstr>Scan Management</vt:lpstr>
      <vt:lpstr>Scan Management</vt:lpstr>
      <vt:lpstr>Scan Management</vt:lpstr>
      <vt:lpstr>Scan Management</vt:lpstr>
      <vt:lpstr>Scan Management</vt:lpstr>
      <vt:lpstr>Scan Management</vt:lpstr>
      <vt:lpstr>Scan Management</vt:lpstr>
      <vt:lpstr>Scan Management</vt:lpstr>
      <vt:lpstr>Scan Management</vt:lpstr>
      <vt:lpstr>Starting Acquisitions from the IAPI</vt:lpstr>
      <vt:lpstr>Starting Acquisitions from the IAPI</vt:lpstr>
      <vt:lpstr>IAPI Outline</vt:lpstr>
      <vt:lpstr>License Activation</vt:lpstr>
      <vt:lpstr>License Activation</vt:lpstr>
      <vt:lpstr>Overview</vt:lpstr>
      <vt:lpstr> </vt:lpstr>
      <vt:lpstr>Programmatically Modify Fusion Methods</vt:lpstr>
      <vt:lpstr>Method Modifications Git Repository</vt:lpstr>
      <vt:lpstr>XML Modification Interfaces</vt:lpstr>
      <vt:lpstr>Complete Code Example</vt:lpstr>
      <vt:lpstr>Method Modifications Visual Studio Solution</vt:lpstr>
      <vt:lpstr>Demonstration</vt:lpstr>
      <vt:lpstr>Demonstration</vt:lpstr>
      <vt:lpstr>Demonstration</vt:lpstr>
      <vt:lpstr>Demonstration</vt:lpstr>
      <vt:lpstr>Fusion 3.1 Method Modification Schema</vt:lpstr>
      <vt:lpstr>Method Modifications</vt:lpstr>
      <vt:lpstr>Copy And Append Experiment</vt:lpstr>
      <vt:lpstr>Copy And Append Experiment</vt:lpstr>
      <vt:lpstr>Experiment Modifications</vt:lpstr>
      <vt:lpstr>Source Node Position</vt:lpstr>
      <vt:lpstr>Source Node Position</vt:lpstr>
      <vt:lpstr>Source Node Position</vt:lpstr>
      <vt:lpstr>Source Node Position</vt:lpstr>
      <vt:lpstr>Source Node Position</vt:lpstr>
      <vt:lpstr>Copy And Append Scan Node</vt:lpstr>
      <vt:lpstr>Copy And Append Scan Node</vt:lpstr>
      <vt:lpstr>Scan Node Modification</vt:lpstr>
      <vt:lpstr>Mass List Filter Modification</vt:lpstr>
      <vt:lpstr>Mass Filter Modification</vt:lpstr>
      <vt:lpstr>Mass List Modification</vt:lpstr>
      <vt:lpstr>Overview</vt:lpstr>
      <vt:lpstr>Overview</vt:lpstr>
      <vt:lpstr>IAPI FAQ</vt:lpstr>
      <vt:lpstr>IAPI FAQ</vt:lpstr>
      <vt:lpstr>XMMI FAQ</vt:lpstr>
      <vt:lpstr>IAPI Example – Tribrid Series</vt:lpstr>
      <vt:lpstr>Overview</vt:lpstr>
      <vt:lpstr>Controlling the Syringe from the IAPI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Still, John L.</dc:creator>
  <cp:lastModifiedBy>Bailey, Derek J.</cp:lastModifiedBy>
  <cp:revision>301</cp:revision>
  <dcterms:created xsi:type="dcterms:W3CDTF">2015-07-14T18:02:14Z</dcterms:created>
  <dcterms:modified xsi:type="dcterms:W3CDTF">2018-06-02T15:04:52Z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0x010100724B2157F6D8FE458D91B2E2A8D3B218</vt:lpwstr>
  </property>
</Properties>
</file>